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62" r:id="rId2"/>
    <p:sldId id="313" r:id="rId3"/>
    <p:sldId id="330" r:id="rId4"/>
    <p:sldId id="257" r:id="rId5"/>
    <p:sldId id="256" r:id="rId6"/>
    <p:sldId id="277" r:id="rId7"/>
    <p:sldId id="276" r:id="rId8"/>
    <p:sldId id="326" r:id="rId9"/>
    <p:sldId id="278" r:id="rId10"/>
    <p:sldId id="325" r:id="rId11"/>
    <p:sldId id="260" r:id="rId12"/>
    <p:sldId id="263" r:id="rId13"/>
    <p:sldId id="327" r:id="rId14"/>
    <p:sldId id="265" r:id="rId15"/>
    <p:sldId id="264" r:id="rId16"/>
    <p:sldId id="261" r:id="rId17"/>
    <p:sldId id="328" r:id="rId18"/>
    <p:sldId id="279" r:id="rId19"/>
    <p:sldId id="280" r:id="rId20"/>
    <p:sldId id="281" r:id="rId21"/>
    <p:sldId id="269" r:id="rId22"/>
    <p:sldId id="271" r:id="rId23"/>
    <p:sldId id="268" r:id="rId24"/>
    <p:sldId id="294" r:id="rId25"/>
    <p:sldId id="295" r:id="rId26"/>
    <p:sldId id="296" r:id="rId27"/>
    <p:sldId id="329" r:id="rId28"/>
    <p:sldId id="297" r:id="rId29"/>
    <p:sldId id="298" r:id="rId30"/>
    <p:sldId id="305" r:id="rId31"/>
    <p:sldId id="306" r:id="rId32"/>
    <p:sldId id="270" r:id="rId33"/>
    <p:sldId id="331" r:id="rId34"/>
    <p:sldId id="307" r:id="rId35"/>
    <p:sldId id="323" r:id="rId36"/>
    <p:sldId id="324" r:id="rId37"/>
    <p:sldId id="299" r:id="rId38"/>
    <p:sldId id="300" r:id="rId39"/>
    <p:sldId id="308" r:id="rId40"/>
    <p:sldId id="309" r:id="rId41"/>
    <p:sldId id="310" r:id="rId42"/>
    <p:sldId id="315" r:id="rId43"/>
    <p:sldId id="316" r:id="rId44"/>
    <p:sldId id="311" r:id="rId45"/>
    <p:sldId id="317" r:id="rId46"/>
    <p:sldId id="314" r:id="rId47"/>
    <p:sldId id="318" r:id="rId48"/>
    <p:sldId id="319" r:id="rId49"/>
    <p:sldId id="320" r:id="rId50"/>
    <p:sldId id="321" r:id="rId51"/>
    <p:sldId id="322" r:id="rId52"/>
    <p:sldId id="312" r:id="rId53"/>
    <p:sldId id="285" r:id="rId54"/>
    <p:sldId id="301" r:id="rId55"/>
    <p:sldId id="302" r:id="rId5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75" d="100"/>
          <a:sy n="75" d="100"/>
        </p:scale>
        <p:origin x="62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84E74-8041-4172-84D8-3E830491E34A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8604F-6C2E-42E7-91A4-A469251B8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919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D8604F-6C2E-42E7-91A4-A469251B839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667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8002F-C374-4024-6376-2F05AD744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5D2DEE3-05F1-D780-6D08-5E77E1CC7A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BCF084B-382D-63C4-4C97-CE17948AB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7E375D-3F4E-CBD7-8D66-A9EFB01FD7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B5FC1-EEF4-4B19-A1CE-163BC6740BC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215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8002F-C374-4024-6376-2F05AD744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5D2DEE3-05F1-D780-6D08-5E77E1CC7A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BCF084B-382D-63C4-4C97-CE17948AB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7E375D-3F4E-CBD7-8D66-A9EFB01FD7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B5FC1-EEF4-4B19-A1CE-163BC6740BCA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215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782A6-7AB6-4A21-ACF8-018A678282E8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73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D8604F-6C2E-42E7-91A4-A469251B839D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46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D8604F-6C2E-42E7-91A4-A469251B839D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018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DEC32-7C70-4997-981B-087BC8AFC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9D2E90-C307-4267-9D61-4462ED6FC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4E76E-C2B0-4437-9159-0ACBBBED1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ABC1-1A24-4754-ADCC-2B4A75ADC55D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CAD45D-657D-4DE5-BF6D-537FD9F63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61A204-241C-45AC-898C-753F6D501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D4FC3-D2DE-4AB4-B2D8-0BCF267B5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850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713C2-4748-405C-A93D-3303BD83D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0E8720-4764-45EC-94AD-EE8D01143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F05FFD-3A5D-4A9B-AA87-1553BC346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ABC1-1A24-4754-ADCC-2B4A75ADC55D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4D8A4A-466C-4956-9CF6-5478F387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F9D629-CBEA-436C-99FC-731289917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D4FC3-D2DE-4AB4-B2D8-0BCF267B5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754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74C4F4-5B38-46F0-B251-907751824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E73CC4-36F1-4B5E-8F85-9F71FF7DB9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F36DF0-03C0-448F-87DC-9B0AC6FD3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ABC1-1A24-4754-ADCC-2B4A75ADC55D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6CC0FC-2C54-4CF0-88DF-EFCEF3417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0DF8B7-8DE2-4661-89FB-7FB5E11CD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D4FC3-D2DE-4AB4-B2D8-0BCF267B5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622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436575-0446-4561-8391-A25540FAE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F67FE6-FD10-49C7-B4BF-4F17DFF28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ED936A-8160-4A15-A5D7-0D4F47F93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ABC1-1A24-4754-ADCC-2B4A75ADC55D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978818-F9F7-4C9E-B5E0-9E6322AB8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3A01C1-90F7-41B7-94E6-3A25471C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D4FC3-D2DE-4AB4-B2D8-0BCF267B5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727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404930-B4A5-45C6-A2FE-8B3E4C0E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D4B53E-2185-491B-8599-E284AE001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A38DA7-D51C-47B3-9DFC-AB3A46291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ABC1-1A24-4754-ADCC-2B4A75ADC55D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7E9DC9-823B-42FC-B2C5-FD4A5E525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69F9C3-5E6B-4D1A-8E8D-C29B6E7C5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D4FC3-D2DE-4AB4-B2D8-0BCF267B5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667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7B2FC7-C12B-4B0D-9B14-6F058F90A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ABD974-F1B4-4D8F-A6A3-C28CCD3DE8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818A834-77DC-40EB-8D30-67E9FF916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C4CA91-907B-4D3D-A6C7-120976DB9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ABC1-1A24-4754-ADCC-2B4A75ADC55D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2A5989-B2D2-4B76-AC8D-D48033FB6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B54A7F-8303-4BEC-ABA1-A3733B29B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D4FC3-D2DE-4AB4-B2D8-0BCF267B5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969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BEC282-2500-4D42-9AB5-32828A217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9DB973-9381-42C0-9847-D094A2885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A35861-D7D1-4CC9-A50F-92713DEDED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5FC7DC6-219C-45D8-973E-6D42109667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578F4D0-DAA8-4325-92AA-5B9D24B572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51A35A-CE1D-4798-A456-B05220CBD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ABC1-1A24-4754-ADCC-2B4A75ADC55D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EC3C2F2-4E39-4E4B-9321-39B1CA39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120F9F9-7E15-450B-84CD-71952B3A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D4FC3-D2DE-4AB4-B2D8-0BCF267B5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318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507DA-DF6D-4029-B4FF-BF1C93666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9D7D0A-CC0A-48E2-A701-D4B8A8B15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ABC1-1A24-4754-ADCC-2B4A75ADC55D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B9749B-CF2A-4B96-AC6E-053D6655D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DB96E5-C972-4041-AC35-616D29BB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D4FC3-D2DE-4AB4-B2D8-0BCF267B5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554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CE3980B-2E36-41C3-A8F9-FA07B64B9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ABC1-1A24-4754-ADCC-2B4A75ADC55D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7FCE67-0832-45F9-AAA3-C88906388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4C9FE3-5618-488E-B3CC-34B5FFBBE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D4FC3-D2DE-4AB4-B2D8-0BCF267B5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733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E9813-9E71-4D16-92CF-C36751A51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07AFEE-04EA-4C14-B683-C40645907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620011-A806-402A-9FC1-21C3244F2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F04D92-00A8-4458-A5BF-61D209C90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ABC1-1A24-4754-ADCC-2B4A75ADC55D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BC8051-E9E2-43F6-8D6C-6C8D6B918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61407C-FEAC-4E4A-B5A3-B5E901F09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D4FC3-D2DE-4AB4-B2D8-0BCF267B5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978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8F2F9-1C6D-4F13-8BDF-3C9B653AE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0F96990-7ECC-4958-BAEE-9254C34AD8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D4AF05-3990-453B-BEF8-1067830F4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508410-2870-4D02-A626-77B86C554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0ABC1-1A24-4754-ADCC-2B4A75ADC55D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AEE21C-220F-4F31-AE12-F0B9FBA47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85B199-881C-48BE-81AF-DF1F38417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D4FC3-D2DE-4AB4-B2D8-0BCF267B5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132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63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3683C-A8A1-446C-9671-1BB09D48B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50715A-393B-49E4-BCB1-20AC85E3E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103614-B89C-4642-8273-6481D95B9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0ABC1-1A24-4754-ADCC-2B4A75ADC55D}" type="datetimeFigureOut">
              <a:rPr lang="ru-RU" smtClean="0"/>
              <a:t>18.09.2025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85EB00-DF8B-4B58-855D-83F2D43959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079D2-3D1B-4640-852D-FB64E3952A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D4FC3-D2DE-4AB4-B2D8-0BCF267B5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14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/index.php?title=%D0%94%D0%B8%D0%BD%D0%B0%D0%BC%D0%B8%D1%87%D0%B5%D1%81%D0%BA%D0%B8%D0%B9_%D0%BC%D0%B5%D1%85%D0%B0%D0%BD%D0%B8%D1%87%D0%B5%D1%81%D0%BA%D0%B8%D0%B9_%D0%B0%D0%BD%D0%B0%D0%BB%D0%B8%D0%B7&amp;action=edit&amp;redlink=1" TargetMode="External"/><Relationship Id="rId13" Type="http://schemas.openxmlformats.org/officeDocument/2006/relationships/hyperlink" Target="https://ru.wikipedia.org/w/index.php?title=%D0%9B%D0%B0%D0%B7%D0%B5%D1%80%D0%BD%D1%8B%D0%B9_%D0%B8%D0%BC%D0%BF%D1%83%D0%BB%D1%8C%D1%81%D0%BD%D1%8B%D0%B9_%D0%B0%D0%BD%D0%B0%D0%BB%D0%B8%D0%B7&amp;action=edit&amp;redlink=1" TargetMode="External"/><Relationship Id="rId3" Type="http://schemas.openxmlformats.org/officeDocument/2006/relationships/hyperlink" Target="https://ru.wikipedia.org/wiki/%D0%94%D0%B8%D1%84%D1%84%D0%B5%D1%80%D0%B5%D0%BD%D1%86%D0%B8%D0%B0%D0%BB%D1%8C%D0%BD%D1%8B%D0%B9_%D1%82%D0%B5%D1%80%D0%BC%D0%B8%D1%87%D0%B5%D1%81%D0%BA%D0%B8%D0%B9_%D0%B0%D0%BD%D0%B0%D0%BB%D0%B8%D0%B7" TargetMode="External"/><Relationship Id="rId7" Type="http://schemas.openxmlformats.org/officeDocument/2006/relationships/hyperlink" Target="https://ru.wikipedia.org/wiki/%D0%94%D0%B8%D0%BB%D0%B0%D1%82%D0%BE%D0%BC%D0%B5%D1%82%D1%80%D0%B8%D1%8F" TargetMode="External"/><Relationship Id="rId12" Type="http://schemas.openxmlformats.org/officeDocument/2006/relationships/hyperlink" Target="https://ru.wikipedia.org/w/index.php?title=%D0%92%D0%B8%D0%B7%D1%83%D0%B0%D0%BB%D1%8C%D0%BD%D0%BE-%D0%BF%D0%BE%D0%BB%D0%B8%D1%82%D0%B5%D1%80%D0%BC%D0%B8%D1%87%D0%B5%D1%81%D0%BA%D0%B8%D0%B9_%D0%B0%D0%BD%D0%B0%D0%BB%D0%B8%D0%B7&amp;action=edit&amp;redlink=1" TargetMode="External"/><Relationship Id="rId2" Type="http://schemas.openxmlformats.org/officeDocument/2006/relationships/hyperlink" Target="https://ru.wikipedia.org/wiki/%D0%9C%D0%B0%D1%82%D0%B5%D1%80%D0%B8%D0%B0%D0%BB%D0%BE%D0%B2%D0%B5%D0%B4%D0%B5%D0%BD%D0%B8%D0%B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/index.php?title=%D0%A2%D0%B5%D1%80%D0%BC%D0%BE%D0%BC%D0%B5%D1%85%D0%B0%D0%BD%D0%B8%D1%87%D0%B5%D1%81%D0%BA%D0%B8%D0%B9_%D0%B0%D0%BD%D0%B0%D0%BB%D0%B8%D0%B7&amp;action=edit&amp;redlink=1" TargetMode="External"/><Relationship Id="rId11" Type="http://schemas.openxmlformats.org/officeDocument/2006/relationships/hyperlink" Target="https://ru.wikipedia.org/w/index.php?title=%D0%A2%D0%B5%D1%80%D0%BC%D0%BE%D0%BE%D0%BF%D1%82%D0%B8%D1%87%D0%B5%D1%81%D0%BA%D0%B8%D0%B9_%D0%B0%D0%BD%D0%B0%D0%BB%D0%B8%D0%B7&amp;action=edit&amp;redlink=1" TargetMode="External"/><Relationship Id="rId5" Type="http://schemas.openxmlformats.org/officeDocument/2006/relationships/hyperlink" Target="https://ru.wikipedia.org/wiki/%D0%A2%D0%B5%D1%80%D0%BC%D0%BE%D0%B3%D1%80%D0%B0%D0%B2%D0%B8%D0%BC%D0%B5%D1%82%D1%80%D0%B8%D1%8F" TargetMode="External"/><Relationship Id="rId10" Type="http://schemas.openxmlformats.org/officeDocument/2006/relationships/hyperlink" Target="https://ru.wikipedia.org/w/index.php?title=%D0%90%D0%BD%D0%B0%D0%BB%D0%B8%D0%B7_%D0%B2%D1%8B%D0%B4%D0%B5%D0%BB%D1%8F%D0%B5%D0%BC%D1%8B%D1%85_%D0%B3%D0%B0%D0%B7%D0%BE%D0%B2&amp;action=edit&amp;redlink=1" TargetMode="External"/><Relationship Id="rId4" Type="http://schemas.openxmlformats.org/officeDocument/2006/relationships/hyperlink" Target="https://ru.wikipedia.org/wiki/%D0%94%D0%B8%D1%84%D1%84%D0%B5%D1%80%D0%B5%D0%BD%D1%86%D0%B8%D0%B0%D0%BB%D1%8C%D0%BD%D0%B0%D1%8F_%D1%81%D0%BA%D0%B0%D0%BD%D0%B8%D1%80%D1%83%D1%8E%D1%89%D0%B0%D1%8F_%D0%BA%D0%B0%D0%BB%D0%BE%D1%80%D0%B8%D0%BC%D0%B5%D1%82%D1%80%D0%B8%D1%8F" TargetMode="External"/><Relationship Id="rId9" Type="http://schemas.openxmlformats.org/officeDocument/2006/relationships/hyperlink" Target="https://ru.wikipedia.org/w/index.php?title=%D0%94%D0%B8%D1%8D%D0%BB%D0%B5%D0%BA%D1%82%D1%80%D0%B8%D1%87%D0%B5%D1%81%D0%BA%D0%B8%D0%B9_%D1%82%D0%B5%D1%80%D0%BC%D0%B8%D1%87%D0%B5%D1%81%D0%BA%D0%B8%D0%B9_%D0%B0%D0%BD%D0%B0%D0%BB%D0%B8%D0%B7&amp;action=edit&amp;redlink=1" TargetMode="External"/><Relationship Id="rId14" Type="http://schemas.openxmlformats.org/officeDocument/2006/relationships/hyperlink" Target="https://ru.wikipedia.org/w/index.php?title=%D0%A2%D0%B5%D1%80%D0%BC%D0%BE%D0%BC%D0%B0%D0%B3%D0%BD%D0%B8%D1%82%D0%BD%D1%8B%D0%B9_%D0%B0%D0%BD%D0%B0%D0%BB%D0%B8%D0%B7&amp;action=edit&amp;redlink=1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FFE905-8236-45DB-B917-59B313FB06CA}"/>
              </a:ext>
            </a:extLst>
          </p:cNvPr>
          <p:cNvSpPr txBox="1"/>
          <p:nvPr/>
        </p:nvSpPr>
        <p:spPr>
          <a:xfrm>
            <a:off x="1883664" y="1753537"/>
            <a:ext cx="7836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Термический анализ </a:t>
            </a:r>
          </a:p>
          <a:p>
            <a:pPr algn="ctr"/>
            <a:r>
              <a:rPr lang="ru-RU" sz="4000" b="1" dirty="0"/>
              <a:t>как метод исследования вещества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7C9B50-4F5D-41EB-BB1B-FACA8125BDDC}"/>
              </a:ext>
            </a:extLst>
          </p:cNvPr>
          <p:cNvSpPr txBox="1"/>
          <p:nvPr/>
        </p:nvSpPr>
        <p:spPr>
          <a:xfrm>
            <a:off x="1063276" y="3510280"/>
            <a:ext cx="1006544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/>
              <a:t>Упорова Наталья Сергеевна, к.ф.-</a:t>
            </a:r>
            <a:r>
              <a:rPr lang="ru-RU" sz="2800" dirty="0" err="1"/>
              <a:t>м.н</a:t>
            </a:r>
            <a:r>
              <a:rPr lang="ru-RU" sz="2800" dirty="0"/>
              <a:t>, </a:t>
            </a:r>
          </a:p>
          <a:p>
            <a:pPr algn="ctr"/>
            <a:r>
              <a:rPr lang="ru-RU" sz="2800" dirty="0"/>
              <a:t>Старший научный сотрудник, и.о. заведующего </a:t>
            </a:r>
          </a:p>
          <a:p>
            <a:pPr algn="ctr"/>
            <a:r>
              <a:rPr lang="ru-RU" sz="2800" dirty="0"/>
              <a:t>лаборатории физики минералов и функциональных материалов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96358C-925E-4545-9156-05B7351774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0" t="13733" r="74350" b="54533"/>
          <a:stretch/>
        </p:blipFill>
        <p:spPr>
          <a:xfrm>
            <a:off x="93771" y="104160"/>
            <a:ext cx="1892047" cy="15110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EC89E97-47A9-4F14-A418-BC5A78907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684" y="0"/>
            <a:ext cx="1956816" cy="195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598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5A11CC-A1CC-1B4D-5EF5-43572BB6A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18" t="25777" r="42165" b="16445"/>
          <a:stretch/>
        </p:blipFill>
        <p:spPr>
          <a:xfrm>
            <a:off x="1361440" y="152399"/>
            <a:ext cx="9022080" cy="660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54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BB27AC-62C0-4358-959D-3C2A9C167C82}"/>
              </a:ext>
            </a:extLst>
          </p:cNvPr>
          <p:cNvSpPr txBox="1"/>
          <p:nvPr/>
        </p:nvSpPr>
        <p:spPr>
          <a:xfrm>
            <a:off x="767080" y="416560"/>
            <a:ext cx="1098804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3200" dirty="0"/>
              <a:t>В общей практике изучения </a:t>
            </a:r>
            <a:r>
              <a:rPr lang="ru-RU" sz="3200" b="1" dirty="0"/>
              <a:t>минерального вещества </a:t>
            </a:r>
            <a:r>
              <a:rPr lang="ru-RU" sz="3200" dirty="0"/>
              <a:t>под термическим анализом подразумевается совокупность двух методов </a:t>
            </a:r>
            <a:r>
              <a:rPr lang="ru-RU" sz="3200" b="1" dirty="0"/>
              <a:t>ДТА</a:t>
            </a:r>
            <a:r>
              <a:rPr lang="ru-RU" sz="3200" dirty="0"/>
              <a:t> и </a:t>
            </a:r>
            <a:r>
              <a:rPr lang="ru-RU" sz="3200" b="1" dirty="0"/>
              <a:t>ТГ (</a:t>
            </a:r>
            <a:r>
              <a:rPr lang="ru-RU" sz="3200" b="1" dirty="0" err="1"/>
              <a:t>термогравиметрии</a:t>
            </a:r>
            <a:r>
              <a:rPr lang="ru-RU" sz="3200" b="1" dirty="0"/>
              <a:t>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488A9B-CE0C-46AB-AB71-8B44D18C870C}"/>
              </a:ext>
            </a:extLst>
          </p:cNvPr>
          <p:cNvSpPr txBox="1"/>
          <p:nvPr/>
        </p:nvSpPr>
        <p:spPr>
          <a:xfrm>
            <a:off x="1236980" y="2123440"/>
            <a:ext cx="10048239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/>
              <a:t>ДТА </a:t>
            </a:r>
            <a:r>
              <a:rPr lang="ru-RU" sz="2800" dirty="0"/>
              <a:t>может применяться (самостоятельно или в сочетании с другими методами) для: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/>
              <a:t>Исследования термических процессов;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/>
              <a:t>Идентификации и определения вещества;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/>
              <a:t>Качественного и количественного фазового анализа;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/>
              <a:t>Определения термических констант (удельной теплоемкости, теплопроводности и т.д.);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/>
              <a:t>Изучения кинетики и </a:t>
            </a:r>
            <a:r>
              <a:rPr lang="ru-RU" sz="2800" dirty="0" err="1"/>
              <a:t>теплот</a:t>
            </a:r>
            <a:r>
              <a:rPr lang="ru-RU" sz="2800" dirty="0"/>
              <a:t> фазовых превращений и химических реакций;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/>
              <a:t>Исследования твердофазных реакций.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11D08A-DE48-4000-A63D-3DD76B1BF295}"/>
              </a:ext>
            </a:extLst>
          </p:cNvPr>
          <p:cNvSpPr txBox="1"/>
          <p:nvPr/>
        </p:nvSpPr>
        <p:spPr>
          <a:xfrm>
            <a:off x="1226820" y="2153920"/>
            <a:ext cx="10048239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/>
              <a:t>ДТА </a:t>
            </a:r>
            <a:r>
              <a:rPr lang="ru-RU" sz="2800" dirty="0"/>
              <a:t>может применяться (самостоятельно или в сочетании с другими методами) для: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/>
              <a:t>Исследования термических процессов;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/>
              <a:t>Идентификации и определения вещества;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/>
              <a:t>Качественного и количественного фазового анализа;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/>
              <a:t>Определения термических констант (удельной теплоемкости, теплопроводности и т.д.);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/>
              <a:t>Изучения кинетики и </a:t>
            </a:r>
            <a:r>
              <a:rPr lang="ru-RU" sz="2800" dirty="0" err="1"/>
              <a:t>теплот</a:t>
            </a:r>
            <a:r>
              <a:rPr lang="ru-RU" sz="2800" dirty="0"/>
              <a:t> фазовых превращений и химических реакций;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/>
              <a:t>Исследования твердофазных реакций.</a:t>
            </a:r>
          </a:p>
        </p:txBody>
      </p:sp>
    </p:spTree>
    <p:extLst>
      <p:ext uri="{BB962C8B-B14F-4D97-AF65-F5344CB8AC3E}">
        <p14:creationId xmlns:p14="http://schemas.microsoft.com/office/powerpoint/2010/main" val="2451074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31A493-03D8-4B23-A025-23F3ACE65D6E}"/>
              </a:ext>
            </a:extLst>
          </p:cNvPr>
          <p:cNvSpPr txBox="1"/>
          <p:nvPr/>
        </p:nvSpPr>
        <p:spPr>
          <a:xfrm>
            <a:off x="1158241" y="363915"/>
            <a:ext cx="97010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В результате анализа фиксируются фазовые превращения и химические реакции: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/>
              <a:t>Плавление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/>
              <a:t>Кристаллизации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/>
              <a:t>Кипение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/>
              <a:t>Испарение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/>
              <a:t>Перестройка или разрушение кристаллической решетки (полиморфные превращения)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/>
              <a:t>Реакции диссоциации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/>
              <a:t>Реакции дегидратации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/>
              <a:t>Разложения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/>
              <a:t>Окисления и др.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658556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93C105-469A-8AB3-06B5-E8D65D550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0" t="25778" r="40917" b="17037"/>
          <a:stretch/>
        </p:blipFill>
        <p:spPr>
          <a:xfrm>
            <a:off x="1127318" y="304671"/>
            <a:ext cx="9000656" cy="62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40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1E66FC49-F65C-464D-9D14-3CB3F596D1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3260" r="1607" b="3112"/>
          <a:stretch/>
        </p:blipFill>
        <p:spPr bwMode="auto">
          <a:xfrm>
            <a:off x="1270000" y="236220"/>
            <a:ext cx="9144000" cy="649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128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6D095A-F8C0-4475-B37A-BEFDBFB77EC7}"/>
              </a:ext>
            </a:extLst>
          </p:cNvPr>
          <p:cNvSpPr txBox="1"/>
          <p:nvPr/>
        </p:nvSpPr>
        <p:spPr>
          <a:xfrm>
            <a:off x="1249680" y="792480"/>
            <a:ext cx="96316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00" b="1" dirty="0"/>
              <a:t>Каждому превращению в образце соответствует свой термический эффект:</a:t>
            </a:r>
          </a:p>
          <a:p>
            <a:endParaRPr lang="ru-RU" sz="3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300" b="1" dirty="0"/>
              <a:t>Экзотермический</a:t>
            </a:r>
            <a:r>
              <a:rPr lang="ru-RU" sz="3300" dirty="0"/>
              <a:t> в случае </a:t>
            </a:r>
            <a:r>
              <a:rPr lang="ru-RU" sz="3300" b="1" dirty="0"/>
              <a:t>выделения</a:t>
            </a:r>
            <a:r>
              <a:rPr lang="ru-RU" sz="3300" dirty="0"/>
              <a:t> тепла (обозначается знаком «+»),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3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300" b="1" dirty="0"/>
              <a:t>Эндотермический </a:t>
            </a:r>
            <a:r>
              <a:rPr lang="ru-RU" sz="3300" dirty="0"/>
              <a:t>в случае </a:t>
            </a:r>
            <a:r>
              <a:rPr lang="ru-RU" sz="3300" b="1" dirty="0"/>
              <a:t>поглощения</a:t>
            </a:r>
            <a:r>
              <a:rPr lang="ru-RU" sz="3300" dirty="0"/>
              <a:t> тепла (обозначается знаком «-»)</a:t>
            </a:r>
          </a:p>
        </p:txBody>
      </p:sp>
    </p:spTree>
    <p:extLst>
      <p:ext uri="{BB962C8B-B14F-4D97-AF65-F5344CB8AC3E}">
        <p14:creationId xmlns:p14="http://schemas.microsoft.com/office/powerpoint/2010/main" val="3062118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F79B4-6757-A4FC-4E0D-55A464139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638694-D034-850D-389E-28908353B7B3}"/>
              </a:ext>
            </a:extLst>
          </p:cNvPr>
          <p:cNvSpPr txBox="1"/>
          <p:nvPr/>
        </p:nvSpPr>
        <p:spPr>
          <a:xfrm rot="10800000" flipV="1">
            <a:off x="7871546" y="1389401"/>
            <a:ext cx="1273783" cy="491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95" b="1" dirty="0">
                <a:solidFill>
                  <a:schemeClr val="bg1"/>
                </a:solidFill>
              </a:rPr>
              <a:t>CaSO</a:t>
            </a:r>
            <a:r>
              <a:rPr lang="en-US" sz="2595" b="1" baseline="-25000" dirty="0">
                <a:solidFill>
                  <a:schemeClr val="bg1"/>
                </a:solidFill>
              </a:rPr>
              <a:t>4</a:t>
            </a:r>
            <a:endParaRPr lang="ru-RU" sz="2595" b="1" baseline="-25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D58C20-448D-FA1F-E557-200A304C0915}"/>
              </a:ext>
            </a:extLst>
          </p:cNvPr>
          <p:cNvSpPr txBox="1"/>
          <p:nvPr/>
        </p:nvSpPr>
        <p:spPr>
          <a:xfrm rot="10800000" flipV="1">
            <a:off x="7893983" y="5477525"/>
            <a:ext cx="1049025" cy="491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95" b="1" dirty="0">
                <a:solidFill>
                  <a:schemeClr val="bg1"/>
                </a:solidFill>
              </a:rPr>
              <a:t>CaSO</a:t>
            </a:r>
            <a:r>
              <a:rPr lang="en-US" sz="2595" b="1" baseline="-25000" dirty="0">
                <a:solidFill>
                  <a:schemeClr val="bg1"/>
                </a:solidFill>
              </a:rPr>
              <a:t>4</a:t>
            </a:r>
            <a:endParaRPr lang="ru-RU" sz="2595" b="1" baseline="-250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53CFC4-C0E0-F366-3000-F0408E7842CF}"/>
              </a:ext>
            </a:extLst>
          </p:cNvPr>
          <p:cNvSpPr txBox="1"/>
          <p:nvPr/>
        </p:nvSpPr>
        <p:spPr>
          <a:xfrm rot="10800000" flipV="1">
            <a:off x="9224996" y="2457063"/>
            <a:ext cx="777759" cy="491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95" b="1" dirty="0" err="1">
                <a:solidFill>
                  <a:schemeClr val="bg1"/>
                </a:solidFill>
              </a:rPr>
              <a:t>CaO</a:t>
            </a:r>
            <a:endParaRPr lang="ru-RU" sz="2595" b="1" baseline="-250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F1C89B-CB96-26CF-3080-99B288B93315}"/>
              </a:ext>
            </a:extLst>
          </p:cNvPr>
          <p:cNvSpPr txBox="1"/>
          <p:nvPr/>
        </p:nvSpPr>
        <p:spPr>
          <a:xfrm rot="10800000" flipV="1">
            <a:off x="9083935" y="3745319"/>
            <a:ext cx="1297784" cy="491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95" b="1" dirty="0">
                <a:solidFill>
                  <a:schemeClr val="bg1"/>
                </a:solidFill>
              </a:rPr>
              <a:t>Ca</a:t>
            </a:r>
            <a:r>
              <a:rPr lang="en-US" sz="2595" b="1" baseline="-25000" dirty="0">
                <a:solidFill>
                  <a:schemeClr val="bg1"/>
                </a:solidFill>
              </a:rPr>
              <a:t>2</a:t>
            </a:r>
            <a:r>
              <a:rPr lang="en-US" sz="2595" b="1" dirty="0">
                <a:solidFill>
                  <a:schemeClr val="bg1"/>
                </a:solidFill>
              </a:rPr>
              <a:t>SiO</a:t>
            </a:r>
            <a:r>
              <a:rPr lang="en-US" sz="2595" b="1" baseline="-25000" dirty="0">
                <a:solidFill>
                  <a:schemeClr val="bg1"/>
                </a:solidFill>
              </a:rPr>
              <a:t>4</a:t>
            </a:r>
            <a:endParaRPr lang="ru-RU" sz="2595" b="1" baseline="-25000" dirty="0">
              <a:solidFill>
                <a:schemeClr val="bg1"/>
              </a:solidFill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65112C0B-3AB1-CBF7-ACFB-B7E9039FA458}"/>
              </a:ext>
            </a:extLst>
          </p:cNvPr>
          <p:cNvCxnSpPr>
            <a:cxnSpLocks/>
          </p:cNvCxnSpPr>
          <p:nvPr/>
        </p:nvCxnSpPr>
        <p:spPr>
          <a:xfrm flipV="1">
            <a:off x="8243845" y="4535155"/>
            <a:ext cx="545008" cy="1037062"/>
          </a:xfrm>
          <a:prstGeom prst="straightConnector1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D8355CF7-2322-4290-D4C4-6F055011E466}"/>
              </a:ext>
            </a:extLst>
          </p:cNvPr>
          <p:cNvCxnSpPr>
            <a:cxnSpLocks/>
          </p:cNvCxnSpPr>
          <p:nvPr/>
        </p:nvCxnSpPr>
        <p:spPr>
          <a:xfrm flipH="1">
            <a:off x="9385099" y="4218048"/>
            <a:ext cx="289232" cy="528228"/>
          </a:xfrm>
          <a:prstGeom prst="straightConnector1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E8D317B-BD11-F4A6-0379-30BA037B2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3" y="943431"/>
            <a:ext cx="5792725" cy="390405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0F2EEE2-5B70-CE70-B970-C3FA9405430D}"/>
              </a:ext>
            </a:extLst>
          </p:cNvPr>
          <p:cNvSpPr txBox="1"/>
          <p:nvPr/>
        </p:nvSpPr>
        <p:spPr>
          <a:xfrm rot="10800000" flipV="1">
            <a:off x="2842470" y="383208"/>
            <a:ext cx="6507061" cy="41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23" b="1" dirty="0"/>
              <a:t>Примеры эндо- и экзотермических реакций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6694FABC-E191-63D1-EF4A-1A2CDC36492D}"/>
              </a:ext>
            </a:extLst>
          </p:cNvPr>
          <p:cNvCxnSpPr>
            <a:cxnSpLocks/>
          </p:cNvCxnSpPr>
          <p:nvPr/>
        </p:nvCxnSpPr>
        <p:spPr>
          <a:xfrm flipV="1">
            <a:off x="8295512" y="5533301"/>
            <a:ext cx="1707243" cy="50870"/>
          </a:xfrm>
          <a:prstGeom prst="straightConnector1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0A3FB6CF-AD8C-E69C-671D-531F948DFD41}"/>
              </a:ext>
            </a:extLst>
          </p:cNvPr>
          <p:cNvCxnSpPr>
            <a:cxnSpLocks/>
          </p:cNvCxnSpPr>
          <p:nvPr/>
        </p:nvCxnSpPr>
        <p:spPr>
          <a:xfrm flipH="1" flipV="1">
            <a:off x="8794702" y="4175923"/>
            <a:ext cx="879629" cy="11594"/>
          </a:xfrm>
          <a:prstGeom prst="straightConnector1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A8AB9E-8919-865D-601A-439D36F16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2"/>
          <a:stretch/>
        </p:blipFill>
        <p:spPr>
          <a:xfrm>
            <a:off x="5969568" y="3120210"/>
            <a:ext cx="6249601" cy="345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28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CC7DF5-0D1A-62E5-A60A-D5D55BF31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17" t="28741" r="41417" b="16444"/>
          <a:stretch/>
        </p:blipFill>
        <p:spPr>
          <a:xfrm>
            <a:off x="1070039" y="35560"/>
            <a:ext cx="10051921" cy="67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8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EB2A3E9F-6993-45D3-9849-32EE6C3CA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20296" r="5444" b="12148"/>
          <a:stretch/>
        </p:blipFill>
        <p:spPr bwMode="auto">
          <a:xfrm>
            <a:off x="1302440" y="1351280"/>
            <a:ext cx="9043559" cy="516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799BC-D2A5-4667-AC5F-D82DDF3ACF06}"/>
              </a:ext>
            </a:extLst>
          </p:cNvPr>
          <p:cNvSpPr txBox="1"/>
          <p:nvPr/>
        </p:nvSpPr>
        <p:spPr>
          <a:xfrm>
            <a:off x="3601721" y="345440"/>
            <a:ext cx="533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Экспериментальные кривые</a:t>
            </a:r>
          </a:p>
        </p:txBody>
      </p:sp>
    </p:spTree>
    <p:extLst>
      <p:ext uri="{BB962C8B-B14F-4D97-AF65-F5344CB8AC3E}">
        <p14:creationId xmlns:p14="http://schemas.microsoft.com/office/powerpoint/2010/main" val="2191015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85D770-B442-41D9-8D90-F5215C5FF219}"/>
              </a:ext>
            </a:extLst>
          </p:cNvPr>
          <p:cNvSpPr txBox="1"/>
          <p:nvPr/>
        </p:nvSpPr>
        <p:spPr>
          <a:xfrm>
            <a:off x="3688364" y="85255"/>
            <a:ext cx="4421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Параметры кривой ДТА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8840E5-E251-99DC-15E7-7840033A4DD7}"/>
              </a:ext>
            </a:extLst>
          </p:cNvPr>
          <p:cNvSpPr txBox="1"/>
          <p:nvPr/>
        </p:nvSpPr>
        <p:spPr>
          <a:xfrm>
            <a:off x="636103" y="749543"/>
            <a:ext cx="1070444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400" dirty="0"/>
              <a:t>Температура начала пика, которая характеризует начало процесса, и окончание пика (</a:t>
            </a:r>
            <a:r>
              <a:rPr lang="en-US" sz="2400" dirty="0"/>
              <a:t>T1</a:t>
            </a:r>
            <a:r>
              <a:rPr lang="ru-RU" sz="2400" dirty="0"/>
              <a:t>и </a:t>
            </a:r>
            <a:r>
              <a:rPr lang="en-US" sz="2400" dirty="0"/>
              <a:t>T</a:t>
            </a:r>
            <a:r>
              <a:rPr lang="ru-RU" sz="2400" dirty="0"/>
              <a:t>2, определяются как точки пересечения касательных базовой линии ДСК и плеч пика).</a:t>
            </a:r>
          </a:p>
          <a:p>
            <a:pPr marL="342900" indent="-342900">
              <a:buAutoNum type="arabicPeriod"/>
            </a:pPr>
            <a:endParaRPr lang="ru-RU" sz="2400" dirty="0"/>
          </a:p>
          <a:p>
            <a:pPr marL="342900" indent="-342900" algn="just">
              <a:buAutoNum type="arabicPeriod"/>
            </a:pPr>
            <a:r>
              <a:rPr lang="ru-RU" sz="2400" dirty="0"/>
              <a:t>Температура максимума (минимума) пика (</a:t>
            </a:r>
            <a:r>
              <a:rPr lang="en-US" sz="2400" dirty="0"/>
              <a:t>T</a:t>
            </a:r>
            <a:r>
              <a:rPr lang="ru-RU" sz="2400" baseline="-25000" dirty="0"/>
              <a:t>3</a:t>
            </a:r>
            <a:r>
              <a:rPr lang="ru-RU" sz="2400" dirty="0"/>
              <a:t>), которая характеризует окончание процесса.</a:t>
            </a:r>
          </a:p>
          <a:p>
            <a:pPr marL="342900" indent="-342900">
              <a:buAutoNum type="arabicPeriod"/>
            </a:pPr>
            <a:endParaRPr lang="ru-RU" sz="2400" dirty="0"/>
          </a:p>
          <a:p>
            <a:pPr marL="342900" indent="-342900" algn="just">
              <a:buAutoNum type="arabicPeriod"/>
            </a:pPr>
            <a:r>
              <a:rPr lang="ru-RU" sz="2400" dirty="0"/>
              <a:t>Площадью пика, которая определяет энтальпию процесса (</a:t>
            </a:r>
            <a:r>
              <a:rPr lang="en-US" sz="2400" dirty="0"/>
              <a:t>J=Q/M, </a:t>
            </a:r>
            <a:r>
              <a:rPr lang="ru-RU" sz="2400" dirty="0"/>
              <a:t>где </a:t>
            </a:r>
            <a:r>
              <a:rPr lang="en-US" sz="2400" dirty="0"/>
              <a:t>Q</a:t>
            </a:r>
            <a:r>
              <a:rPr lang="ru-RU" sz="2400" dirty="0"/>
              <a:t> – количество поглощенного</a:t>
            </a:r>
            <a:r>
              <a:rPr lang="en-US" sz="2400" dirty="0"/>
              <a:t>/</a:t>
            </a:r>
            <a:r>
              <a:rPr lang="ru-RU" sz="2400" dirty="0"/>
              <a:t>выделенного тепла, М – масса исследуемого вещества). Площадь пика – площадь, ограниченная кривой и базовой линией.</a:t>
            </a:r>
          </a:p>
          <a:p>
            <a:pPr marL="342900" indent="-342900">
              <a:buAutoNum type="arabicPeriod"/>
            </a:pPr>
            <a:endParaRPr lang="ru-RU" sz="2400" dirty="0"/>
          </a:p>
          <a:p>
            <a:pPr marL="342900" indent="-342900" algn="just">
              <a:buAutoNum type="arabicPeriod"/>
            </a:pPr>
            <a:r>
              <a:rPr lang="ru-RU" sz="2400" dirty="0"/>
              <a:t>Воспроизводимость пика при охлаждении и последующем нагреве. Наличие воспроизводимости свидетельствует об </a:t>
            </a:r>
            <a:r>
              <a:rPr lang="ru-RU" sz="2400" b="1" dirty="0"/>
              <a:t>обратимости</a:t>
            </a:r>
            <a:r>
              <a:rPr lang="ru-RU" sz="2400" dirty="0"/>
              <a:t> фазового перехода. Если термическая аномалия не повторяется при повторном нагреве образца, это признак </a:t>
            </a:r>
            <a:r>
              <a:rPr lang="ru-RU" sz="2400" b="1" dirty="0"/>
              <a:t>необратимого</a:t>
            </a:r>
            <a:r>
              <a:rPr lang="ru-RU" sz="2400" dirty="0"/>
              <a:t> фазового превращения.</a:t>
            </a:r>
          </a:p>
          <a:p>
            <a:pPr marL="342900" indent="-342900">
              <a:buAutoNum type="arabicPeriod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70522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6813B8-A34A-4A92-B5AF-1DCA0EF617D9}"/>
              </a:ext>
            </a:extLst>
          </p:cNvPr>
          <p:cNvSpPr txBox="1"/>
          <p:nvPr/>
        </p:nvSpPr>
        <p:spPr>
          <a:xfrm>
            <a:off x="4794857" y="349974"/>
            <a:ext cx="2428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План лекции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E44BE8-A94D-40F7-B792-E03506D36423}"/>
              </a:ext>
            </a:extLst>
          </p:cNvPr>
          <p:cNvSpPr txBox="1"/>
          <p:nvPr/>
        </p:nvSpPr>
        <p:spPr>
          <a:xfrm>
            <a:off x="1067430" y="1198880"/>
            <a:ext cx="10362570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3200" dirty="0"/>
              <a:t>Понятие термического анализа;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200" dirty="0"/>
              <a:t>Открытие метода и схемы установок;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200" dirty="0"/>
              <a:t> Особенности термоанализа;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200" dirty="0"/>
              <a:t>Задачи термического анализа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200" dirty="0"/>
              <a:t>Эндо- и экзотермические реакции у природных объектов;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200" dirty="0" err="1"/>
              <a:t>Термоанализатор</a:t>
            </a:r>
            <a:r>
              <a:rPr lang="ru-RU" sz="3200" dirty="0"/>
              <a:t> и его особенности;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200" dirty="0"/>
              <a:t>«Живые» различные примеры объектов исследования;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200" dirty="0"/>
              <a:t> Термоанализ для исследования кинетики химических реакций.</a:t>
            </a:r>
          </a:p>
        </p:txBody>
      </p:sp>
    </p:spTree>
    <p:extLst>
      <p:ext uri="{BB962C8B-B14F-4D97-AF65-F5344CB8AC3E}">
        <p14:creationId xmlns:p14="http://schemas.microsoft.com/office/powerpoint/2010/main" val="351579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BE22BE-B933-4475-8C6C-091270835793}"/>
              </a:ext>
            </a:extLst>
          </p:cNvPr>
          <p:cNvSpPr txBox="1"/>
          <p:nvPr/>
        </p:nvSpPr>
        <p:spPr>
          <a:xfrm>
            <a:off x="151737" y="404633"/>
            <a:ext cx="12193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Общие требования к образцам для </a:t>
            </a:r>
            <a:r>
              <a:rPr lang="ru-RU" sz="3000" b="1" dirty="0"/>
              <a:t>измерений</a:t>
            </a:r>
            <a:r>
              <a:rPr lang="ru-RU" sz="3200" b="1" dirty="0"/>
              <a:t> методом ДТА (ДСК)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15CC11-84E7-2111-B215-9B105E48AE3F}"/>
              </a:ext>
            </a:extLst>
          </p:cNvPr>
          <p:cNvSpPr txBox="1"/>
          <p:nvPr/>
        </p:nvSpPr>
        <p:spPr>
          <a:xfrm>
            <a:off x="1292087" y="1530627"/>
            <a:ext cx="93527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- Образец не должен взаимодействовать с материалом тигля и защитным газом, если данное взаимодействие не является предметом изучения.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-Необходимо предотвратить переход образца в газовую фазу, если его сублимация или испарение не являются предметом изучения.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- Необходимо обеспечить хороший тепловой контакт между образцом и сенсором. Следует учитывать, что чем толще слой пробы в ячейке, тем выше нежелательный градиент температур в её объёме. Взвешивать образец необходимо с точностью не менее 0,1 мг.</a:t>
            </a:r>
          </a:p>
        </p:txBody>
      </p:sp>
    </p:spTree>
    <p:extLst>
      <p:ext uri="{BB962C8B-B14F-4D97-AF65-F5344CB8AC3E}">
        <p14:creationId xmlns:p14="http://schemas.microsoft.com/office/powerpoint/2010/main" val="1737969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A69BF6-8211-4425-9E5D-0AA54736D7E2}"/>
              </a:ext>
            </a:extLst>
          </p:cNvPr>
          <p:cNvSpPr txBox="1"/>
          <p:nvPr/>
        </p:nvSpPr>
        <p:spPr>
          <a:xfrm>
            <a:off x="640522" y="168965"/>
            <a:ext cx="1034221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Задачи термического анализа</a:t>
            </a:r>
          </a:p>
          <a:p>
            <a:pPr algn="ctr"/>
            <a:endParaRPr lang="ru-RU" sz="3200" b="1" dirty="0"/>
          </a:p>
          <a:p>
            <a:pPr marL="342900" indent="-342900" algn="just">
              <a:buFont typeface="+mj-lt"/>
              <a:buAutoNum type="arabicPeriod"/>
            </a:pPr>
            <a:r>
              <a:rPr lang="ru-RU" sz="2800" dirty="0"/>
              <a:t>Диагностика более 700 минеральных видов;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800" dirty="0"/>
              <a:t>Установление степени гидротермальных изменений основных пород;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800" dirty="0"/>
              <a:t>Определение форм нахождения рассеянного органического вещества в породах;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800" dirty="0"/>
              <a:t>Проведение количественного фазового анализа полиминеральных скоплений без разделения их на мономинеральные фракции;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800" dirty="0"/>
              <a:t>Определение форм нахождения рассеянного органического вещества в породах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800" dirty="0"/>
              <a:t>Уточнение структурных особенностей минералов, прежде всего форм нахождения воды, характер полиморфных превращений</a:t>
            </a:r>
          </a:p>
        </p:txBody>
      </p:sp>
    </p:spTree>
    <p:extLst>
      <p:ext uri="{BB962C8B-B14F-4D97-AF65-F5344CB8AC3E}">
        <p14:creationId xmlns:p14="http://schemas.microsoft.com/office/powerpoint/2010/main" val="1801085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C22A2D-2199-76D7-88E9-081CBAFD2055}"/>
              </a:ext>
            </a:extLst>
          </p:cNvPr>
          <p:cNvSpPr txBox="1"/>
          <p:nvPr/>
        </p:nvSpPr>
        <p:spPr>
          <a:xfrm>
            <a:off x="8390113" y="2916506"/>
            <a:ext cx="1060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Гетит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EF7E6214-4901-05CC-2A2E-FFA48F2C1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453939"/>
              </p:ext>
            </p:extLst>
          </p:nvPr>
        </p:nvGraphicFramePr>
        <p:xfrm>
          <a:off x="2032000" y="544721"/>
          <a:ext cx="8128000" cy="633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0306042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658401018"/>
                    </a:ext>
                  </a:extLst>
                </a:gridCol>
              </a:tblGrid>
              <a:tr h="121380">
                <a:tc>
                  <a:txBody>
                    <a:bodyPr/>
                    <a:lstStyle/>
                    <a:p>
                      <a:r>
                        <a:rPr lang="ru-RU" sz="2800" dirty="0" err="1"/>
                        <a:t>Термоактивные</a:t>
                      </a:r>
                      <a:r>
                        <a:rPr lang="ru-RU" sz="2800" dirty="0"/>
                        <a:t> вещества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err="1"/>
                        <a:t>Термоинертные</a:t>
                      </a:r>
                      <a:r>
                        <a:rPr lang="ru-RU" sz="2800" dirty="0"/>
                        <a:t> вещества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31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/>
                        <a:t>- с наличием экзоэффектов (графит, алмаз, сульфиды, органические вещества)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071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/>
                        <a:t>- с наличием </a:t>
                      </a:r>
                      <a:r>
                        <a:rPr lang="ru-RU" sz="2800" dirty="0" err="1"/>
                        <a:t>эндоэффектов</a:t>
                      </a:r>
                      <a:r>
                        <a:rPr lang="ru-RU" sz="2800" dirty="0"/>
                        <a:t> (кварц, кальцит, каолинит, монтмориллонит)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- без каких-либо </a:t>
                      </a:r>
                      <a:r>
                        <a:rPr lang="ru-RU" sz="2800" dirty="0" err="1"/>
                        <a:t>термоэффектов</a:t>
                      </a:r>
                      <a:r>
                        <a:rPr lang="ru-RU" sz="2800" dirty="0"/>
                        <a:t> (микроклин, ортоклаз, нефелин, корунд)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999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/>
                        <a:t>- с наличием </a:t>
                      </a:r>
                      <a:r>
                        <a:rPr lang="ru-RU" sz="2800" dirty="0" err="1"/>
                        <a:t>эндо</a:t>
                      </a:r>
                      <a:r>
                        <a:rPr lang="ru-RU" sz="2800" dirty="0"/>
                        <a:t> – и экзоэффектов (гипс, каолинит, пирит, </a:t>
                      </a:r>
                      <a:r>
                        <a:rPr lang="ru-RU" sz="2800" dirty="0" err="1"/>
                        <a:t>кубанит</a:t>
                      </a:r>
                      <a:r>
                        <a:rPr lang="ru-RU" sz="2800" dirty="0"/>
                        <a:t>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477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9261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1368B2B1-D577-4C39-A3C3-6E4CC0FDD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" t="1777" r="60295" b="1185"/>
          <a:stretch/>
        </p:blipFill>
        <p:spPr bwMode="auto">
          <a:xfrm>
            <a:off x="731518" y="492703"/>
            <a:ext cx="4198291" cy="612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8663BD-0961-4227-AB81-9800CD2EED00}"/>
              </a:ext>
            </a:extLst>
          </p:cNvPr>
          <p:cNvSpPr txBox="1"/>
          <p:nvPr/>
        </p:nvSpPr>
        <p:spPr>
          <a:xfrm>
            <a:off x="5364482" y="416560"/>
            <a:ext cx="516127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Термограммы некоторых минералов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C1F318-4BED-C115-BABC-1B54111241CB}"/>
              </a:ext>
            </a:extLst>
          </p:cNvPr>
          <p:cNvSpPr txBox="1"/>
          <p:nvPr/>
        </p:nvSpPr>
        <p:spPr>
          <a:xfrm>
            <a:off x="5364482" y="5474637"/>
            <a:ext cx="6096000" cy="966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Иванова В.П.,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Касатов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Б.К., Красавина Т.Н.,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Розинова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Е.Л. (1974) Термический анализ минералов и горных пород. Л., «Недра», 399 с.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694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34EE10-154A-42C4-8521-B9F5D5F2236D}"/>
              </a:ext>
            </a:extLst>
          </p:cNvPr>
          <p:cNvSpPr txBox="1"/>
          <p:nvPr/>
        </p:nvSpPr>
        <p:spPr>
          <a:xfrm>
            <a:off x="1221306" y="542970"/>
            <a:ext cx="10841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/>
              <a:t>Термоанализатор</a:t>
            </a:r>
            <a:r>
              <a:rPr lang="ru-RU" sz="2800" b="1" dirty="0"/>
              <a:t> </a:t>
            </a:r>
            <a:r>
              <a:rPr lang="en-US" sz="2800" b="1" dirty="0"/>
              <a:t>STA 449 F5 Jupiter, NETZSCH, </a:t>
            </a:r>
            <a:r>
              <a:rPr lang="ru-RU" sz="2800" b="1" dirty="0"/>
              <a:t>Германия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5409C6-48AB-462D-8C3F-601815118915}"/>
              </a:ext>
            </a:extLst>
          </p:cNvPr>
          <p:cNvSpPr txBox="1"/>
          <p:nvPr/>
        </p:nvSpPr>
        <p:spPr>
          <a:xfrm>
            <a:off x="675257" y="81305"/>
            <a:ext cx="10841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 ЦКП «</a:t>
            </a:r>
            <a:r>
              <a:rPr lang="ru-RU" sz="2400" dirty="0" err="1"/>
              <a:t>Геоаналитик</a:t>
            </a:r>
            <a:r>
              <a:rPr lang="ru-RU" sz="2400" dirty="0"/>
              <a:t>» (ИГГ </a:t>
            </a:r>
            <a:r>
              <a:rPr lang="ru-RU" sz="2400" dirty="0" err="1"/>
              <a:t>УрО</a:t>
            </a:r>
            <a:r>
              <a:rPr lang="ru-RU" sz="2400" dirty="0"/>
              <a:t> РАН) запущен в эксплуатацию в январе 2019 года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14D9BD-9F6B-4238-B5E9-ED1AB73D36B2}"/>
              </a:ext>
            </a:extLst>
          </p:cNvPr>
          <p:cNvSpPr txBox="1"/>
          <p:nvPr/>
        </p:nvSpPr>
        <p:spPr>
          <a:xfrm>
            <a:off x="4542183" y="1332069"/>
            <a:ext cx="7520609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/>
              <a:t>Какие свойства получаем?</a:t>
            </a:r>
          </a:p>
          <a:p>
            <a:pPr marL="214308" indent="-214308" algn="just">
              <a:buFont typeface="Arial" panose="020B0604020202020204" pitchFamily="34" charset="0"/>
              <a:buChar char="•"/>
            </a:pPr>
            <a:r>
              <a:rPr lang="ru-RU" sz="2300" b="1" dirty="0"/>
              <a:t>ДТА </a:t>
            </a:r>
            <a:r>
              <a:rPr lang="ru-RU" sz="2300" dirty="0"/>
              <a:t>– дифференциальный термический анализ- регистрируется разность температур между исследуемым веществом и эталоном при непрерывном нагревании печи по заданной программе.</a:t>
            </a:r>
          </a:p>
          <a:p>
            <a:pPr marL="214308" indent="-214308" algn="just">
              <a:buFont typeface="Arial" panose="020B0604020202020204" pitchFamily="34" charset="0"/>
              <a:buChar char="•"/>
            </a:pPr>
            <a:r>
              <a:rPr lang="ru-RU" sz="2300" b="1" dirty="0"/>
              <a:t>ТГ </a:t>
            </a:r>
            <a:r>
              <a:rPr lang="ru-RU" sz="2300" dirty="0"/>
              <a:t>– термогравиметрический анализ – регистрируется изменение массы пробы при непрерывном нагревании печи по заданной программе. Кривые ТГ позволяют количественно определять содержание </a:t>
            </a:r>
            <a:r>
              <a:rPr lang="ru-RU" sz="2300" dirty="0" err="1"/>
              <a:t>термоактивных</a:t>
            </a:r>
            <a:r>
              <a:rPr lang="ru-RU" sz="2300" dirty="0"/>
              <a:t> минералов в пробе на качественном уровне установленных по кривым ДТА</a:t>
            </a:r>
          </a:p>
          <a:p>
            <a:pPr marL="214308" indent="-214308" algn="just">
              <a:buFont typeface="Arial" panose="020B0604020202020204" pitchFamily="34" charset="0"/>
              <a:buChar char="•"/>
            </a:pPr>
            <a:r>
              <a:rPr lang="ru-RU" sz="2300" b="1" dirty="0"/>
              <a:t>ДТГ</a:t>
            </a:r>
            <a:r>
              <a:rPr lang="ru-RU" sz="2300" dirty="0"/>
              <a:t> – дифференциальный термогравиметрический анализ  - регистрируется скорость изменения массы пробы при непрерывном нагревании печи.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2C498B-9729-0B6A-D162-67F4CD60A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21" y="1332069"/>
            <a:ext cx="3993402" cy="532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8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3E0B55-AEFB-4122-8D54-95F2CE75D450}"/>
              </a:ext>
            </a:extLst>
          </p:cNvPr>
          <p:cNvSpPr txBox="1"/>
          <p:nvPr/>
        </p:nvSpPr>
        <p:spPr>
          <a:xfrm>
            <a:off x="278296" y="354095"/>
            <a:ext cx="8865704" cy="63709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80975" algn="ctr"/>
            <a:r>
              <a:rPr lang="ru-RU" sz="2400" b="1" dirty="0"/>
              <a:t>       Конструкционные                                                                                                             особенности установки </a:t>
            </a:r>
            <a:r>
              <a:rPr lang="en-US" sz="2400" b="1" dirty="0"/>
              <a:t>STA 449 F5 Jupiter, NETZSCH</a:t>
            </a:r>
            <a:r>
              <a:rPr lang="ru-RU" sz="2400" b="1" dirty="0"/>
              <a:t>:</a:t>
            </a:r>
          </a:p>
          <a:p>
            <a:pPr marL="180975" algn="ctr"/>
            <a:endParaRPr lang="ru-RU" sz="2400" b="1" dirty="0"/>
          </a:p>
          <a:p>
            <a:pPr marL="404803" indent="-205974" algn="just">
              <a:buFont typeface="Arial" panose="020B0604020202020204" pitchFamily="34" charset="0"/>
              <a:buChar char="•"/>
            </a:pPr>
            <a:r>
              <a:rPr lang="ru-RU" sz="2400" dirty="0"/>
              <a:t>Рабочая камера с карбид-кремниевым нагревателем </a:t>
            </a:r>
            <a:r>
              <a:rPr lang="en-US" sz="2400" dirty="0" err="1"/>
              <a:t>SiC</a:t>
            </a:r>
            <a:r>
              <a:rPr lang="ru-RU" sz="2400" dirty="0"/>
              <a:t>, с диапазоном </a:t>
            </a:r>
            <a:r>
              <a:rPr lang="ru-RU" sz="2400" b="1" dirty="0"/>
              <a:t>температур измерений (25-1600)</a:t>
            </a:r>
            <a:r>
              <a:rPr lang="ru-RU" sz="2400" dirty="0"/>
              <a:t>°</a:t>
            </a:r>
            <a:r>
              <a:rPr lang="en-US" sz="2400" dirty="0"/>
              <a:t>C</a:t>
            </a:r>
            <a:r>
              <a:rPr lang="ru-RU" sz="2400" dirty="0"/>
              <a:t>;</a:t>
            </a:r>
          </a:p>
          <a:p>
            <a:pPr marL="404803" indent="-205974" algn="just">
              <a:buFont typeface="Arial" panose="020B0604020202020204" pitchFamily="34" charset="0"/>
              <a:buChar char="•"/>
            </a:pPr>
            <a:r>
              <a:rPr lang="ru-RU" sz="2400" b="1" dirty="0"/>
              <a:t>Наличие термостата </a:t>
            </a:r>
            <a:r>
              <a:rPr lang="ru-RU" sz="2400" dirty="0"/>
              <a:t>в приборе (позволяет начинать измерения с одной и той же определенной температуры);</a:t>
            </a:r>
          </a:p>
          <a:p>
            <a:pPr marL="404803" indent="-205974" algn="just">
              <a:buFont typeface="Arial" panose="020B0604020202020204" pitchFamily="34" charset="0"/>
              <a:buChar char="•"/>
            </a:pPr>
            <a:r>
              <a:rPr lang="ru-RU" sz="2400" b="1" dirty="0"/>
              <a:t>Высокочувствительные весы находятся в защитном кожухе,</a:t>
            </a:r>
            <a:r>
              <a:rPr lang="ru-RU" sz="2400" dirty="0"/>
              <a:t> а при измерениях защищены инертной атмосферой (аргон);</a:t>
            </a:r>
          </a:p>
          <a:p>
            <a:pPr marL="404803" indent="-205974" algn="just">
              <a:buFont typeface="Arial" panose="020B0604020202020204" pitchFamily="34" charset="0"/>
              <a:buChar char="•"/>
            </a:pPr>
            <a:r>
              <a:rPr lang="ru-RU" sz="2400" dirty="0"/>
              <a:t>Тигли из </a:t>
            </a:r>
            <a:r>
              <a:rPr lang="ru-RU" sz="2400" b="1" dirty="0"/>
              <a:t>корунда (</a:t>
            </a:r>
            <a:r>
              <a:rPr lang="en-US" sz="2400" b="1" dirty="0"/>
              <a:t>Al</a:t>
            </a:r>
            <a:r>
              <a:rPr lang="en-US" sz="2400" b="1" baseline="-25000" dirty="0"/>
              <a:t>2</a:t>
            </a:r>
            <a:r>
              <a:rPr lang="en-US" sz="2400" b="1" dirty="0"/>
              <a:t>O</a:t>
            </a:r>
            <a:r>
              <a:rPr lang="en-US" sz="2400" b="1" baseline="-25000" dirty="0"/>
              <a:t>3</a:t>
            </a:r>
            <a:r>
              <a:rPr lang="ru-RU" sz="2400" b="1" dirty="0"/>
              <a:t>) или </a:t>
            </a:r>
            <a:r>
              <a:rPr lang="ru-RU" sz="2400" b="1" dirty="0" err="1"/>
              <a:t>платино-рениевые</a:t>
            </a:r>
            <a:r>
              <a:rPr lang="ru-RU" sz="2400" b="1" dirty="0"/>
              <a:t> (</a:t>
            </a:r>
            <a:r>
              <a:rPr lang="en-US" sz="2400" b="1" dirty="0"/>
              <a:t>Pt-Re</a:t>
            </a:r>
            <a:r>
              <a:rPr lang="ru-RU" sz="2400" b="1" dirty="0"/>
              <a:t>)</a:t>
            </a:r>
            <a:r>
              <a:rPr lang="en-US" sz="2400" b="1" dirty="0"/>
              <a:t> </a:t>
            </a:r>
            <a:r>
              <a:rPr lang="ru-RU" sz="2400" b="1" dirty="0"/>
              <a:t>с крышкой или без;</a:t>
            </a:r>
          </a:p>
          <a:p>
            <a:pPr marL="404803" indent="-205974" algn="just">
              <a:buFont typeface="Arial" panose="020B0604020202020204" pitchFamily="34" charset="0"/>
              <a:buChar char="•"/>
            </a:pPr>
            <a:r>
              <a:rPr lang="ru-RU" sz="2400" b="1" dirty="0"/>
              <a:t>Измеряемое вещество может быть</a:t>
            </a:r>
            <a:r>
              <a:rPr lang="ru-RU" sz="2400" dirty="0"/>
              <a:t>:</a:t>
            </a:r>
          </a:p>
          <a:p>
            <a:pPr marL="455998" indent="-257168" algn="just">
              <a:buFontTx/>
              <a:buChar char="-"/>
            </a:pPr>
            <a:r>
              <a:rPr lang="ru-RU" sz="2400" dirty="0"/>
              <a:t>Органическим или неорганическим;</a:t>
            </a:r>
          </a:p>
          <a:p>
            <a:pPr marL="455998" indent="-257168" algn="just">
              <a:buFontTx/>
              <a:buChar char="-"/>
            </a:pPr>
            <a:r>
              <a:rPr lang="ru-RU" sz="2400" dirty="0"/>
              <a:t>В различных агрегатных состояниях: аморфное (асфальты, </a:t>
            </a:r>
            <a:r>
              <a:rPr lang="ru-RU" sz="2400" dirty="0" err="1"/>
              <a:t>леточные</a:t>
            </a:r>
            <a:r>
              <a:rPr lang="ru-RU" sz="2400" dirty="0"/>
              <a:t> массы, металлические и оксидные стекла), кристаллическое (минералы, металлы, сплавы и т.д. ) или жидкое (смолы</a:t>
            </a:r>
            <a:r>
              <a:rPr lang="en-US" sz="2400" dirty="0"/>
              <a:t>, </a:t>
            </a:r>
            <a:r>
              <a:rPr lang="ru-RU" sz="2400" dirty="0"/>
              <a:t>битумы и др.);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32B25E-F67F-455A-BC1A-4C8B1810D7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36601" r="39266" b="1985"/>
          <a:stretch/>
        </p:blipFill>
        <p:spPr>
          <a:xfrm>
            <a:off x="9639572" y="2834236"/>
            <a:ext cx="2095228" cy="389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78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D4BBDF-E6D7-481C-8DBB-2066B900F2F4}"/>
              </a:ext>
            </a:extLst>
          </p:cNvPr>
          <p:cNvSpPr txBox="1"/>
          <p:nvPr/>
        </p:nvSpPr>
        <p:spPr>
          <a:xfrm>
            <a:off x="701040" y="0"/>
            <a:ext cx="10200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ea typeface="Calibri" panose="020F0502020204030204" pitchFamily="34" charset="0"/>
              </a:rPr>
              <a:t>Конструкционные и методические особенности установки 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2618B3-FCF0-4CB4-9D45-008EF0C7828B}"/>
              </a:ext>
            </a:extLst>
          </p:cNvPr>
          <p:cNvSpPr txBox="1"/>
          <p:nvPr/>
        </p:nvSpPr>
        <p:spPr>
          <a:xfrm>
            <a:off x="441960" y="951555"/>
            <a:ext cx="11308080" cy="56938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13137" indent="-214308" algn="just">
              <a:buFont typeface="Arial" panose="020B0604020202020204" pitchFamily="34" charset="0"/>
              <a:buChar char="•"/>
              <a:tabLst>
                <a:tab pos="404803" algn="l"/>
              </a:tabLst>
            </a:pPr>
            <a:r>
              <a:rPr lang="ru-RU" sz="2800" dirty="0"/>
              <a:t>Возможность съемки образцов  в разных атмосферах </a:t>
            </a:r>
            <a:r>
              <a:rPr lang="ru-RU" sz="2800" b="1" dirty="0"/>
              <a:t>(аргон, воздух);</a:t>
            </a:r>
          </a:p>
          <a:p>
            <a:pPr marL="413137" indent="-214308" algn="just">
              <a:buFont typeface="Arial" panose="020B0604020202020204" pitchFamily="34" charset="0"/>
              <a:buChar char="•"/>
              <a:tabLst>
                <a:tab pos="404803" algn="l"/>
              </a:tabLst>
            </a:pPr>
            <a:r>
              <a:rPr lang="ru-RU" sz="2800" dirty="0"/>
              <a:t>Точность измерений массы (0,1 мкг);</a:t>
            </a:r>
            <a:endParaRPr lang="en-US" sz="2800" dirty="0"/>
          </a:p>
          <a:p>
            <a:pPr marL="413137" indent="-214308" algn="just">
              <a:buFont typeface="Arial" panose="020B0604020202020204" pitchFamily="34" charset="0"/>
              <a:buChar char="•"/>
              <a:tabLst>
                <a:tab pos="404803" algn="l"/>
              </a:tabLst>
            </a:pPr>
            <a:r>
              <a:rPr lang="ru-RU" sz="2800" dirty="0"/>
              <a:t>Маленькая навеска (самая маленькая – </a:t>
            </a:r>
            <a:r>
              <a:rPr lang="en-US" sz="2800" dirty="0"/>
              <a:t>m=</a:t>
            </a:r>
            <a:r>
              <a:rPr lang="ru-RU" sz="2800" dirty="0"/>
              <a:t>2 мг была масса образца </a:t>
            </a:r>
            <a:r>
              <a:rPr lang="en-US" sz="2800" dirty="0"/>
              <a:t>Pt-Bi-</a:t>
            </a:r>
            <a:r>
              <a:rPr lang="en-US" sz="2800" dirty="0" err="1"/>
              <a:t>Te</a:t>
            </a:r>
            <a:r>
              <a:rPr lang="ru-RU" sz="2800" dirty="0"/>
              <a:t>)</a:t>
            </a:r>
            <a:r>
              <a:rPr lang="en-US" sz="2800" dirty="0"/>
              <a:t>, 10 </a:t>
            </a:r>
            <a:r>
              <a:rPr lang="ru-RU" sz="2800" dirty="0"/>
              <a:t>мг материала достаточно для испытаний;</a:t>
            </a:r>
          </a:p>
          <a:p>
            <a:pPr marL="413137" indent="-214308" algn="just">
              <a:buFont typeface="Arial" panose="020B0604020202020204" pitchFamily="34" charset="0"/>
              <a:buChar char="•"/>
              <a:tabLst>
                <a:tab pos="404803" algn="l"/>
              </a:tabLst>
            </a:pPr>
            <a:r>
              <a:rPr lang="ru-RU" sz="2800" dirty="0"/>
              <a:t>Возможность записи кривых как при нагревании, так и при охлаждении;</a:t>
            </a:r>
          </a:p>
          <a:p>
            <a:pPr marL="413137" indent="-214308" algn="just">
              <a:buFont typeface="Arial" panose="020B0604020202020204" pitchFamily="34" charset="0"/>
              <a:buChar char="•"/>
              <a:tabLst>
                <a:tab pos="404803" algn="l"/>
              </a:tabLst>
            </a:pPr>
            <a:r>
              <a:rPr lang="ru-RU" sz="2800" dirty="0"/>
              <a:t>Программное обеспечение </a:t>
            </a:r>
            <a:r>
              <a:rPr lang="en-US" sz="2800" dirty="0"/>
              <a:t>NETZSCH</a:t>
            </a:r>
            <a:r>
              <a:rPr lang="ru-RU" sz="2800" dirty="0"/>
              <a:t> </a:t>
            </a:r>
            <a:r>
              <a:rPr lang="en-US" sz="2800" i="1" dirty="0"/>
              <a:t>Proteus</a:t>
            </a:r>
            <a:r>
              <a:rPr lang="ru-RU" sz="2800" dirty="0"/>
              <a:t>, с помощью которого можно фиксировать измерения и получать точные количественные и качественные характеристики вещества;</a:t>
            </a:r>
          </a:p>
          <a:p>
            <a:pPr marL="413137" indent="-214308" algn="just">
              <a:buFont typeface="Arial" panose="020B0604020202020204" pitchFamily="34" charset="0"/>
              <a:buChar char="•"/>
              <a:tabLst>
                <a:tab pos="404803" algn="l"/>
              </a:tabLst>
            </a:pPr>
            <a:r>
              <a:rPr lang="ru-RU" sz="2800" dirty="0"/>
              <a:t>Программирование процесса съемки образца: можно менять скорости нагрева или охлаждения (до начала измерения), можно делать остановки во время измерения и менять предел измерений по температуре.</a:t>
            </a:r>
          </a:p>
        </p:txBody>
      </p:sp>
    </p:spTree>
    <p:extLst>
      <p:ext uri="{BB962C8B-B14F-4D97-AF65-F5344CB8AC3E}">
        <p14:creationId xmlns:p14="http://schemas.microsoft.com/office/powerpoint/2010/main" val="4082522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38D753-A396-95E8-79AA-2945554E2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34" t="30138" r="40754" b="14815"/>
          <a:stretch/>
        </p:blipFill>
        <p:spPr>
          <a:xfrm>
            <a:off x="852173" y="742689"/>
            <a:ext cx="8846209" cy="5838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FC8A93-8ECE-F85A-6D47-297666D4CA1A}"/>
              </a:ext>
            </a:extLst>
          </p:cNvPr>
          <p:cNvSpPr txBox="1"/>
          <p:nvPr/>
        </p:nvSpPr>
        <p:spPr>
          <a:xfrm>
            <a:off x="2621280" y="142240"/>
            <a:ext cx="6489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Что влияет на характер ДТА-ДСК-кривых?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4C9B9AE-01FC-A0C8-7A27-0B650AE1C196}"/>
              </a:ext>
            </a:extLst>
          </p:cNvPr>
          <p:cNvSpPr/>
          <p:nvPr/>
        </p:nvSpPr>
        <p:spPr>
          <a:xfrm>
            <a:off x="9326880" y="6325629"/>
            <a:ext cx="264160" cy="2560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447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7D70219-13A6-4202-A884-C25E27210A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7690" y="609058"/>
            <a:ext cx="78867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+mn-lt"/>
              </a:rPr>
              <a:t>Что мы можем исследуем?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DA983-BD46-418D-95AA-88FCD258F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" y="1253331"/>
            <a:ext cx="10515600" cy="435133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dirty="0"/>
              <a:t>Образцы минерального вещества;</a:t>
            </a: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ru-RU" sz="3200" dirty="0"/>
              <a:t> Синтезированные материалы, композиты;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/>
              <a:t>Синтезированные минералы;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/>
              <a:t>Объёмно-аморфные и </a:t>
            </a:r>
            <a:r>
              <a:rPr lang="en-US" sz="3200" dirty="0"/>
              <a:t> </a:t>
            </a:r>
            <a:r>
              <a:rPr lang="ru-RU" sz="3200" dirty="0"/>
              <a:t>высокоэнтропийные металлические сплавы;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/>
              <a:t>Стекла;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/>
              <a:t>Соли;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/>
              <a:t>Органику;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/>
              <a:t>Жидкости;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err="1"/>
              <a:t>Нанопорошки</a:t>
            </a:r>
            <a:r>
              <a:rPr lang="ru-RU" sz="3200" dirty="0"/>
              <a:t> и т.д.</a:t>
            </a:r>
          </a:p>
        </p:txBody>
      </p:sp>
    </p:spTree>
    <p:extLst>
      <p:ext uri="{BB962C8B-B14F-4D97-AF65-F5344CB8AC3E}">
        <p14:creationId xmlns:p14="http://schemas.microsoft.com/office/powerpoint/2010/main" val="347700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CEFF60-7630-4F78-BB7C-86974728FB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6"/>
          <a:stretch/>
        </p:blipFill>
        <p:spPr>
          <a:xfrm>
            <a:off x="923278" y="863807"/>
            <a:ext cx="9814746" cy="54455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CB004D-3956-4A93-973F-30EBAB141A2A}"/>
              </a:ext>
            </a:extLst>
          </p:cNvPr>
          <p:cNvSpPr txBox="1"/>
          <p:nvPr/>
        </p:nvSpPr>
        <p:spPr>
          <a:xfrm>
            <a:off x="1627899" y="6341012"/>
            <a:ext cx="853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 Кривая ДТА исландского шпата </a:t>
            </a:r>
            <a:r>
              <a:rPr lang="en-US" sz="1600" dirty="0"/>
              <a:t>CaCO3, </a:t>
            </a:r>
            <a:r>
              <a:rPr lang="ru-RU" sz="1600" dirty="0"/>
              <a:t>потери по массе в теории 44%. Наши данные 43,9 %.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EE716-FC17-4E14-97F0-5EB4AC83D293}"/>
              </a:ext>
            </a:extLst>
          </p:cNvPr>
          <p:cNvSpPr txBox="1"/>
          <p:nvPr/>
        </p:nvSpPr>
        <p:spPr>
          <a:xfrm>
            <a:off x="1627899" y="78103"/>
            <a:ext cx="7427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Калибровка весов прибора</a:t>
            </a:r>
          </a:p>
        </p:txBody>
      </p:sp>
    </p:spTree>
    <p:extLst>
      <p:ext uri="{BB962C8B-B14F-4D97-AF65-F5344CB8AC3E}">
        <p14:creationId xmlns:p14="http://schemas.microsoft.com/office/powerpoint/2010/main" val="440735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C8D682-5650-FFD1-5604-67E07463E0A6}"/>
              </a:ext>
            </a:extLst>
          </p:cNvPr>
          <p:cNvSpPr txBox="1"/>
          <p:nvPr/>
        </p:nvSpPr>
        <p:spPr>
          <a:xfrm>
            <a:off x="635804" y="218661"/>
            <a:ext cx="1118182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Термический анализ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— раздел </a:t>
            </a:r>
            <a:r>
              <a:rPr lang="ru-RU" sz="2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Материаловедение"/>
              </a:rPr>
              <a:t>материаловедения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изучающий изменение свойств </a:t>
            </a:r>
          </a:p>
          <a:p>
            <a:pPr algn="just"/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материалов под воздействием температуры. Обычно выделяют несколько методов,</a:t>
            </a:r>
          </a:p>
          <a:p>
            <a:pPr algn="just"/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отличающихся друг от друга тем, какое свойство материала измеряется: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Дифференциальный термический анализ"/>
              </a:rPr>
              <a:t>Дифференциально-термический анализ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(ДТА): температура фазовых превращений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Дифференциальная сканирующая калориметрия"/>
              </a:rPr>
              <a:t>Дифференциально-сканирующая калориметрия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(ДСК): теплота фазовых превращений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Термогравиметрия"/>
              </a:rPr>
              <a:t>Термогравиметрический анализ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(ТГА): масса образца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200" b="0" i="0" u="none" strike="noStrike" dirty="0">
                <a:solidFill>
                  <a:srgbClr val="BA0000"/>
                </a:solidFill>
                <a:effectLst/>
                <a:latin typeface="Arial" panose="020B0604020202020204" pitchFamily="34" charset="0"/>
                <a:hlinkClick r:id="rId6" tooltip="Термомеханический анализ (страница отсутствует)"/>
              </a:rPr>
              <a:t>Термомеханический анализ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(ТМА): линейный размер образца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2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Дилатометрия"/>
              </a:rPr>
              <a:t>Дилатометрия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ru-RU" sz="2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Дил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): объём и линейный размер образца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200" b="0" i="0" u="none" strike="noStrike" dirty="0">
                <a:solidFill>
                  <a:srgbClr val="BA0000"/>
                </a:solidFill>
                <a:effectLst/>
                <a:latin typeface="Arial" panose="020B0604020202020204" pitchFamily="34" charset="0"/>
                <a:hlinkClick r:id="rId8" tooltip="Динамический механический анализ (страница отсутствует)"/>
              </a:rPr>
              <a:t>Динамический механический анализ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(ДМА): механическая жёсткость и амортизация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200" b="0" i="0" u="none" strike="noStrike" dirty="0">
                <a:solidFill>
                  <a:srgbClr val="BA0000"/>
                </a:solidFill>
                <a:effectLst/>
                <a:latin typeface="Arial" panose="020B0604020202020204" pitchFamily="34" charset="0"/>
                <a:hlinkClick r:id="rId9" tooltip="Диэлектрический термический анализ (страница отсутствует)"/>
              </a:rPr>
              <a:t>Диэлектрический термический анализ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(ДЭТА): диэлектрическая проницаемость и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коэффициент потерь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200" b="0" i="0" u="none" strike="noStrike" dirty="0">
                <a:solidFill>
                  <a:srgbClr val="BA0000"/>
                </a:solidFill>
                <a:effectLst/>
                <a:latin typeface="Arial" panose="020B0604020202020204" pitchFamily="34" charset="0"/>
                <a:hlinkClick r:id="rId10" tooltip="Анализ выделяемых газов (страница отсутствует)"/>
              </a:rPr>
              <a:t>Анализ выделяемых газов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(ГТА): газовые продукты разложения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200" b="0" i="0" u="none" strike="noStrike" dirty="0" err="1">
                <a:solidFill>
                  <a:srgbClr val="BA0000"/>
                </a:solidFill>
                <a:effectLst/>
                <a:latin typeface="Arial" panose="020B0604020202020204" pitchFamily="34" charset="0"/>
                <a:hlinkClick r:id="rId11" tooltip="Термооптический анализ (страница отсутствует)"/>
              </a:rPr>
              <a:t>Термооптический</a:t>
            </a:r>
            <a:r>
              <a:rPr lang="ru-RU" sz="2200" b="0" i="0" u="none" strike="noStrike" dirty="0">
                <a:solidFill>
                  <a:srgbClr val="BA0000"/>
                </a:solidFill>
                <a:effectLst/>
                <a:latin typeface="Arial" panose="020B0604020202020204" pitchFamily="34" charset="0"/>
                <a:hlinkClick r:id="rId11" tooltip="Термооптический анализ (страница отсутствует)"/>
              </a:rPr>
              <a:t> анализ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(ТОА): оптические свойства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200" b="0" i="0" u="none" strike="noStrike" dirty="0">
                <a:solidFill>
                  <a:srgbClr val="BA0000"/>
                </a:solidFill>
                <a:effectLst/>
                <a:latin typeface="Arial" panose="020B0604020202020204" pitchFamily="34" charset="0"/>
                <a:hlinkClick r:id="rId12" tooltip="Визуально-политермический анализ (страница отсутствует)"/>
              </a:rPr>
              <a:t>Визуально-</a:t>
            </a:r>
            <a:r>
              <a:rPr lang="ru-RU" sz="2200" b="0" i="0" u="none" strike="noStrike" dirty="0" err="1">
                <a:solidFill>
                  <a:srgbClr val="BA0000"/>
                </a:solidFill>
                <a:effectLst/>
                <a:latin typeface="Arial" panose="020B0604020202020204" pitchFamily="34" charset="0"/>
                <a:hlinkClick r:id="rId12" tooltip="Визуально-политермический анализ (страница отсутствует)"/>
              </a:rPr>
              <a:t>политермический</a:t>
            </a:r>
            <a:r>
              <a:rPr lang="ru-RU" sz="2200" b="0" i="0" u="none" strike="noStrike" dirty="0">
                <a:solidFill>
                  <a:srgbClr val="BA0000"/>
                </a:solidFill>
                <a:effectLst/>
                <a:latin typeface="Arial" panose="020B0604020202020204" pitchFamily="34" charset="0"/>
                <a:hlinkClick r:id="rId12" tooltip="Визуально-политермический анализ (страница отсутствует)"/>
              </a:rPr>
              <a:t> анализ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(ВПА): изменение формы образца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200" b="0" i="0" u="none" strike="noStrike" dirty="0">
                <a:solidFill>
                  <a:srgbClr val="BA0000"/>
                </a:solidFill>
                <a:effectLst/>
                <a:latin typeface="Arial" panose="020B0604020202020204" pitchFamily="34" charset="0"/>
                <a:hlinkClick r:id="rId13" tooltip="Лазерный импульсный анализ (страница отсутствует)"/>
              </a:rPr>
              <a:t>Лазерный импульсный анализ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(ЛИА): температурный профиль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200" b="0" i="0" u="none" strike="noStrike" dirty="0">
                <a:solidFill>
                  <a:srgbClr val="BA0000"/>
                </a:solidFill>
                <a:effectLst/>
                <a:latin typeface="Arial" panose="020B0604020202020204" pitchFamily="34" charset="0"/>
                <a:hlinkClick r:id="rId14" tooltip="Термомагнитный анализ (страница отсутствует)"/>
              </a:rPr>
              <a:t>Термомагнитный анализ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ru-RU" sz="22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ТМагА</a:t>
            </a:r>
            <a:r>
              <a:rPr lang="ru-RU" sz="2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): магнитные свойства</a:t>
            </a:r>
          </a:p>
          <a:p>
            <a:pPr algn="just"/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066781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3FEE716-FC17-4E14-97F0-5EB4AC83D293}"/>
              </a:ext>
            </a:extLst>
          </p:cNvPr>
          <p:cNvSpPr txBox="1"/>
          <p:nvPr/>
        </p:nvSpPr>
        <p:spPr>
          <a:xfrm>
            <a:off x="1627898" y="-27693"/>
            <a:ext cx="8857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Калибровка термопары</a:t>
            </a:r>
            <a:r>
              <a:rPr lang="en-US" sz="3200" b="1" dirty="0"/>
              <a:t> </a:t>
            </a:r>
            <a:r>
              <a:rPr lang="ru-RU" sz="3200" b="1" dirty="0"/>
              <a:t>и чувствительности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4F7A5C-1F6A-45E9-B775-D67FC5B75D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33"/>
          <a:stretch/>
        </p:blipFill>
        <p:spPr>
          <a:xfrm>
            <a:off x="255392" y="605332"/>
            <a:ext cx="6343313" cy="33604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8F5A1C-17B5-44AC-8B2F-EB0CD46949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11"/>
          <a:stretch/>
        </p:blipFill>
        <p:spPr>
          <a:xfrm>
            <a:off x="4983052" y="2936240"/>
            <a:ext cx="7069870" cy="37318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389FD5-F475-4C35-9964-4CE6F3AA7492}"/>
              </a:ext>
            </a:extLst>
          </p:cNvPr>
          <p:cNvSpPr txBox="1"/>
          <p:nvPr/>
        </p:nvSpPr>
        <p:spPr>
          <a:xfrm>
            <a:off x="6236205" y="5428735"/>
            <a:ext cx="505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</a:t>
            </a:r>
            <a:endParaRPr lang="ru-RU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874C8F-64E2-4C7E-9D31-B6F92CAAF156}"/>
              </a:ext>
            </a:extLst>
          </p:cNvPr>
          <p:cNvSpPr txBox="1"/>
          <p:nvPr/>
        </p:nvSpPr>
        <p:spPr>
          <a:xfrm>
            <a:off x="1150379" y="2674630"/>
            <a:ext cx="47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</a:t>
            </a:r>
            <a:endParaRPr lang="ru-RU" sz="2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3A4C13-5D49-416C-9F6A-1705A62187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11"/>
          <a:stretch/>
        </p:blipFill>
        <p:spPr>
          <a:xfrm>
            <a:off x="255392" y="4077574"/>
            <a:ext cx="5119399" cy="27023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1D7E259-DA78-423E-B07F-779B009237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11"/>
          <a:stretch/>
        </p:blipFill>
        <p:spPr>
          <a:xfrm>
            <a:off x="6975733" y="436880"/>
            <a:ext cx="4946120" cy="26108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62AA57-427B-402F-9CB2-BF622CC269F3}"/>
              </a:ext>
            </a:extLst>
          </p:cNvPr>
          <p:cNvSpPr txBox="1"/>
          <p:nvPr/>
        </p:nvSpPr>
        <p:spPr>
          <a:xfrm>
            <a:off x="924755" y="5902960"/>
            <a:ext cx="703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Au</a:t>
            </a:r>
            <a:endParaRPr lang="ru-RU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59998B-07B8-4AFB-93D0-954E7A77BBBD}"/>
              </a:ext>
            </a:extLst>
          </p:cNvPr>
          <p:cNvSpPr txBox="1"/>
          <p:nvPr/>
        </p:nvSpPr>
        <p:spPr>
          <a:xfrm>
            <a:off x="10797665" y="2285573"/>
            <a:ext cx="461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Bi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54573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3FEE716-FC17-4E14-97F0-5EB4AC83D293}"/>
              </a:ext>
            </a:extLst>
          </p:cNvPr>
          <p:cNvSpPr txBox="1"/>
          <p:nvPr/>
        </p:nvSpPr>
        <p:spPr>
          <a:xfrm>
            <a:off x="1801629" y="0"/>
            <a:ext cx="8887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Калибровка термопары и чувствительности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DD4467-913A-4835-A8A1-2BD88E7700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t="12725" r="25017" b="23720"/>
          <a:stretch/>
        </p:blipFill>
        <p:spPr>
          <a:xfrm>
            <a:off x="121920" y="584775"/>
            <a:ext cx="6696222" cy="40233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53221D-2EE5-41FA-8EF2-18974005F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t="20445" r="19281" b="14518"/>
          <a:stretch/>
        </p:blipFill>
        <p:spPr>
          <a:xfrm>
            <a:off x="5533109" y="2378015"/>
            <a:ext cx="6536971" cy="44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16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E856B8-2CF9-43A7-95F2-B98D635F6510}"/>
              </a:ext>
            </a:extLst>
          </p:cNvPr>
          <p:cNvSpPr txBox="1"/>
          <p:nvPr/>
        </p:nvSpPr>
        <p:spPr>
          <a:xfrm>
            <a:off x="2769774" y="126906"/>
            <a:ext cx="6908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Исследование минералов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DC9D98-E0AE-43DE-90DF-49FF4240E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41"/>
          <a:stretch/>
        </p:blipFill>
        <p:spPr>
          <a:xfrm>
            <a:off x="1355261" y="711681"/>
            <a:ext cx="9851220" cy="59014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78EB19-5BC5-41FC-9EF1-DDDD9CA04B03}"/>
              </a:ext>
            </a:extLst>
          </p:cNvPr>
          <p:cNvSpPr txBox="1"/>
          <p:nvPr/>
        </p:nvSpPr>
        <p:spPr>
          <a:xfrm>
            <a:off x="9965312" y="203850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CaSo4 2H2O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29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F79B4-6757-A4FC-4E0D-55A464139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6B8597-F18A-4F80-BDB1-FF425FA52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081" y="1175300"/>
            <a:ext cx="2428010" cy="24992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8728EA-19BA-D6DB-7FBD-A0DB668C5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195" y="3755029"/>
            <a:ext cx="2382619" cy="2452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638694-D034-850D-389E-28908353B7B3}"/>
              </a:ext>
            </a:extLst>
          </p:cNvPr>
          <p:cNvSpPr txBox="1"/>
          <p:nvPr/>
        </p:nvSpPr>
        <p:spPr>
          <a:xfrm rot="10800000" flipV="1">
            <a:off x="7871546" y="1389401"/>
            <a:ext cx="1273783" cy="491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95" b="1" dirty="0">
                <a:solidFill>
                  <a:schemeClr val="bg1"/>
                </a:solidFill>
              </a:rPr>
              <a:t>CaSO</a:t>
            </a:r>
            <a:r>
              <a:rPr lang="en-US" sz="2595" b="1" baseline="-25000" dirty="0">
                <a:solidFill>
                  <a:schemeClr val="bg1"/>
                </a:solidFill>
              </a:rPr>
              <a:t>4</a:t>
            </a:r>
            <a:endParaRPr lang="ru-RU" sz="2595" b="1" baseline="-25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D58C20-448D-FA1F-E557-200A304C0915}"/>
              </a:ext>
            </a:extLst>
          </p:cNvPr>
          <p:cNvSpPr txBox="1"/>
          <p:nvPr/>
        </p:nvSpPr>
        <p:spPr>
          <a:xfrm rot="10800000" flipV="1">
            <a:off x="7893983" y="5477525"/>
            <a:ext cx="1049025" cy="491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95" b="1" dirty="0">
                <a:solidFill>
                  <a:schemeClr val="bg1"/>
                </a:solidFill>
              </a:rPr>
              <a:t>CaSO</a:t>
            </a:r>
            <a:r>
              <a:rPr lang="en-US" sz="2595" b="1" baseline="-25000" dirty="0">
                <a:solidFill>
                  <a:schemeClr val="bg1"/>
                </a:solidFill>
              </a:rPr>
              <a:t>4</a:t>
            </a:r>
            <a:endParaRPr lang="ru-RU" sz="2595" b="1" baseline="-250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53CFC4-C0E0-F366-3000-F0408E7842CF}"/>
              </a:ext>
            </a:extLst>
          </p:cNvPr>
          <p:cNvSpPr txBox="1"/>
          <p:nvPr/>
        </p:nvSpPr>
        <p:spPr>
          <a:xfrm rot="10800000" flipV="1">
            <a:off x="9224996" y="2457063"/>
            <a:ext cx="777759" cy="491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95" b="1" dirty="0" err="1">
                <a:solidFill>
                  <a:schemeClr val="bg1"/>
                </a:solidFill>
              </a:rPr>
              <a:t>CaO</a:t>
            </a:r>
            <a:endParaRPr lang="ru-RU" sz="2595" b="1" baseline="-250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F1C89B-CB96-26CF-3080-99B288B93315}"/>
              </a:ext>
            </a:extLst>
          </p:cNvPr>
          <p:cNvSpPr txBox="1"/>
          <p:nvPr/>
        </p:nvSpPr>
        <p:spPr>
          <a:xfrm rot="10800000" flipV="1">
            <a:off x="9083935" y="3745319"/>
            <a:ext cx="1297784" cy="491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95" b="1" dirty="0">
                <a:solidFill>
                  <a:schemeClr val="bg1"/>
                </a:solidFill>
              </a:rPr>
              <a:t>Ca</a:t>
            </a:r>
            <a:r>
              <a:rPr lang="en-US" sz="2595" b="1" baseline="-25000" dirty="0">
                <a:solidFill>
                  <a:schemeClr val="bg1"/>
                </a:solidFill>
              </a:rPr>
              <a:t>2</a:t>
            </a:r>
            <a:r>
              <a:rPr lang="en-US" sz="2595" b="1" dirty="0">
                <a:solidFill>
                  <a:schemeClr val="bg1"/>
                </a:solidFill>
              </a:rPr>
              <a:t>SiO</a:t>
            </a:r>
            <a:r>
              <a:rPr lang="en-US" sz="2595" b="1" baseline="-25000" dirty="0">
                <a:solidFill>
                  <a:schemeClr val="bg1"/>
                </a:solidFill>
              </a:rPr>
              <a:t>4</a:t>
            </a:r>
            <a:endParaRPr lang="ru-RU" sz="2595" b="1" baseline="-25000" dirty="0">
              <a:solidFill>
                <a:schemeClr val="bg1"/>
              </a:solidFill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65112C0B-3AB1-CBF7-ACFB-B7E9039FA458}"/>
              </a:ext>
            </a:extLst>
          </p:cNvPr>
          <p:cNvCxnSpPr>
            <a:cxnSpLocks/>
          </p:cNvCxnSpPr>
          <p:nvPr/>
        </p:nvCxnSpPr>
        <p:spPr>
          <a:xfrm flipV="1">
            <a:off x="8243845" y="4535155"/>
            <a:ext cx="545008" cy="1037062"/>
          </a:xfrm>
          <a:prstGeom prst="straightConnector1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D8355CF7-2322-4290-D4C4-6F055011E466}"/>
              </a:ext>
            </a:extLst>
          </p:cNvPr>
          <p:cNvCxnSpPr>
            <a:cxnSpLocks/>
          </p:cNvCxnSpPr>
          <p:nvPr/>
        </p:nvCxnSpPr>
        <p:spPr>
          <a:xfrm flipH="1">
            <a:off x="9385099" y="4218048"/>
            <a:ext cx="289232" cy="528228"/>
          </a:xfrm>
          <a:prstGeom prst="straightConnector1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9C505EE-F1E3-987F-4A1B-425B031DCAE2}"/>
              </a:ext>
            </a:extLst>
          </p:cNvPr>
          <p:cNvSpPr txBox="1"/>
          <p:nvPr/>
        </p:nvSpPr>
        <p:spPr>
          <a:xfrm>
            <a:off x="6321773" y="3192119"/>
            <a:ext cx="1407333" cy="96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87" b="1" dirty="0">
                <a:solidFill>
                  <a:schemeClr val="accent1">
                    <a:lumMod val="75000"/>
                  </a:schemeClr>
                </a:solidFill>
              </a:rPr>
              <a:t>Отжиг</a:t>
            </a:r>
            <a:endParaRPr lang="en-US" sz="1887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1887" b="1" dirty="0">
                <a:solidFill>
                  <a:schemeClr val="accent1">
                    <a:lumMod val="75000"/>
                  </a:schemeClr>
                </a:solidFill>
              </a:rPr>
              <a:t>120 </a:t>
            </a:r>
            <a:r>
              <a:rPr lang="ru-RU" sz="1887" b="1" dirty="0">
                <a:solidFill>
                  <a:schemeClr val="accent1">
                    <a:lumMod val="75000"/>
                  </a:schemeClr>
                </a:solidFill>
              </a:rPr>
              <a:t>мин</a:t>
            </a:r>
            <a:endParaRPr lang="en-US" sz="1887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1887" b="1" dirty="0">
                <a:solidFill>
                  <a:schemeClr val="accent1">
                    <a:lumMod val="75000"/>
                  </a:schemeClr>
                </a:solidFill>
              </a:rPr>
              <a:t>при</a:t>
            </a:r>
            <a:r>
              <a:rPr lang="en-US" sz="1887" b="1" dirty="0">
                <a:solidFill>
                  <a:schemeClr val="accent1">
                    <a:lumMod val="75000"/>
                  </a:schemeClr>
                </a:solidFill>
              </a:rPr>
              <a:t> 1200 </a:t>
            </a:r>
            <a:r>
              <a:rPr lang="en-US" sz="1887" b="1" baseline="30000" dirty="0">
                <a:solidFill>
                  <a:schemeClr val="accent1">
                    <a:lumMod val="75000"/>
                  </a:schemeClr>
                </a:solidFill>
              </a:rPr>
              <a:t>0</a:t>
            </a:r>
            <a:r>
              <a:rPr lang="en-US" sz="1887" b="1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endParaRPr lang="ru-RU" sz="1887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CBB33F38-4571-A1D3-B6BF-C9098A554273}"/>
              </a:ext>
            </a:extLst>
          </p:cNvPr>
          <p:cNvSpPr/>
          <p:nvPr/>
        </p:nvSpPr>
        <p:spPr>
          <a:xfrm>
            <a:off x="6486093" y="4849491"/>
            <a:ext cx="1049331" cy="44194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62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6DA549-9088-E90A-F470-4415E9AB722D}"/>
              </a:ext>
            </a:extLst>
          </p:cNvPr>
          <p:cNvSpPr txBox="1"/>
          <p:nvPr/>
        </p:nvSpPr>
        <p:spPr>
          <a:xfrm>
            <a:off x="1263233" y="1744558"/>
            <a:ext cx="1123900" cy="74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23" dirty="0"/>
              <a:t>Чистый</a:t>
            </a:r>
            <a:endParaRPr lang="en-US" sz="2123" dirty="0"/>
          </a:p>
          <a:p>
            <a:pPr algn="ctr"/>
            <a:r>
              <a:rPr lang="ru-RU" sz="2123" dirty="0"/>
              <a:t>гипс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B41AB0-9016-6E61-21D2-BE4BEF7319C7}"/>
              </a:ext>
            </a:extLst>
          </p:cNvPr>
          <p:cNvSpPr txBox="1"/>
          <p:nvPr/>
        </p:nvSpPr>
        <p:spPr>
          <a:xfrm>
            <a:off x="887024" y="3959519"/>
            <a:ext cx="1477396" cy="1045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64" dirty="0"/>
              <a:t>Гипс</a:t>
            </a:r>
          </a:p>
          <a:p>
            <a:pPr algn="ctr"/>
            <a:r>
              <a:rPr lang="ru-RU" sz="2064" dirty="0"/>
              <a:t>с примесями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E7E5431-6AB3-4C1D-8EE8-0B64632176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25" y="3850819"/>
            <a:ext cx="3968123" cy="267435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E8D317B-BD11-F4A6-0379-30BA037B22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95" y="1087317"/>
            <a:ext cx="3969349" cy="2675176"/>
          </a:xfrm>
          <a:prstGeom prst="rect">
            <a:avLst/>
          </a:prstGeom>
        </p:spPr>
      </p:pic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id="{B4C4ED6F-7A17-2D93-5C8F-B148980B0461}"/>
              </a:ext>
            </a:extLst>
          </p:cNvPr>
          <p:cNvSpPr/>
          <p:nvPr/>
        </p:nvSpPr>
        <p:spPr>
          <a:xfrm>
            <a:off x="6521005" y="2055068"/>
            <a:ext cx="1006515" cy="431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62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F2EEE2-5B70-CE70-B970-C3FA9405430D}"/>
              </a:ext>
            </a:extLst>
          </p:cNvPr>
          <p:cNvSpPr txBox="1"/>
          <p:nvPr/>
        </p:nvSpPr>
        <p:spPr>
          <a:xfrm rot="10800000" flipV="1">
            <a:off x="2842470" y="219862"/>
            <a:ext cx="6507061" cy="74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23" b="1" dirty="0"/>
              <a:t>Разложение и фазообразование</a:t>
            </a:r>
            <a:r>
              <a:rPr lang="en-US" sz="2123" b="1" dirty="0"/>
              <a:t> </a:t>
            </a:r>
            <a:r>
              <a:rPr lang="ru-RU" sz="2123" b="1" dirty="0"/>
              <a:t>в природном гипсе при высоких температурах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B03EF36-AC4B-7279-1EC8-BE871D5135F8}"/>
              </a:ext>
            </a:extLst>
          </p:cNvPr>
          <p:cNvSpPr/>
          <p:nvPr/>
        </p:nvSpPr>
        <p:spPr>
          <a:xfrm>
            <a:off x="5196691" y="1751304"/>
            <a:ext cx="598432" cy="10194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62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9E540177-0506-BF50-BA2B-67F3FC5051E7}"/>
              </a:ext>
            </a:extLst>
          </p:cNvPr>
          <p:cNvSpPr/>
          <p:nvPr/>
        </p:nvSpPr>
        <p:spPr>
          <a:xfrm>
            <a:off x="5137138" y="4482171"/>
            <a:ext cx="777407" cy="16185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62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8F15EF-22FC-8085-F844-436F396A9C9B}"/>
              </a:ext>
            </a:extLst>
          </p:cNvPr>
          <p:cNvSpPr txBox="1"/>
          <p:nvPr/>
        </p:nvSpPr>
        <p:spPr>
          <a:xfrm>
            <a:off x="7315428" y="6222645"/>
            <a:ext cx="3838177" cy="67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87" dirty="0"/>
              <a:t>Формирование новой фазы </a:t>
            </a:r>
            <a:r>
              <a:rPr lang="en-US" sz="1887" b="1" dirty="0"/>
              <a:t>Ca</a:t>
            </a:r>
            <a:r>
              <a:rPr lang="en-US" sz="1887" b="1" baseline="-25000" dirty="0"/>
              <a:t>2</a:t>
            </a:r>
            <a:r>
              <a:rPr lang="en-US" sz="1887" b="1" dirty="0"/>
              <a:t>SiO</a:t>
            </a:r>
            <a:r>
              <a:rPr lang="en-US" sz="1887" b="1" baseline="-25000" dirty="0"/>
              <a:t>4</a:t>
            </a:r>
            <a:endParaRPr lang="ru-RU" sz="1887" b="1" baseline="-25000" dirty="0"/>
          </a:p>
          <a:p>
            <a:pPr algn="ctr"/>
            <a:r>
              <a:rPr lang="ru-RU" sz="1887" dirty="0"/>
              <a:t>при разложении ангидрита</a:t>
            </a:r>
            <a:endParaRPr lang="en-US" sz="1887" dirty="0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6694FABC-E191-63D1-EF4A-1A2CDC36492D}"/>
              </a:ext>
            </a:extLst>
          </p:cNvPr>
          <p:cNvCxnSpPr>
            <a:cxnSpLocks/>
          </p:cNvCxnSpPr>
          <p:nvPr/>
        </p:nvCxnSpPr>
        <p:spPr>
          <a:xfrm flipV="1">
            <a:off x="8295512" y="5533301"/>
            <a:ext cx="1707243" cy="50870"/>
          </a:xfrm>
          <a:prstGeom prst="straightConnector1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0A3FB6CF-AD8C-E69C-671D-531F948DFD41}"/>
              </a:ext>
            </a:extLst>
          </p:cNvPr>
          <p:cNvCxnSpPr>
            <a:cxnSpLocks/>
          </p:cNvCxnSpPr>
          <p:nvPr/>
        </p:nvCxnSpPr>
        <p:spPr>
          <a:xfrm flipH="1" flipV="1">
            <a:off x="8794702" y="4175923"/>
            <a:ext cx="879629" cy="11594"/>
          </a:xfrm>
          <a:prstGeom prst="straightConnector1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74DF9E-B2BC-9273-A879-94FB57A7E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605" y="5231737"/>
            <a:ext cx="3968123" cy="144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347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E856B8-2CF9-43A7-95F2-B98D635F6510}"/>
              </a:ext>
            </a:extLst>
          </p:cNvPr>
          <p:cNvSpPr txBox="1"/>
          <p:nvPr/>
        </p:nvSpPr>
        <p:spPr>
          <a:xfrm>
            <a:off x="2870442" y="48471"/>
            <a:ext cx="6908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Исследование минералов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559CD8-5AB6-4A95-BD7F-F69C83B2E3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58"/>
          <a:stretch/>
        </p:blipFill>
        <p:spPr>
          <a:xfrm>
            <a:off x="467360" y="525125"/>
            <a:ext cx="7061688" cy="40307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66A0B9-7429-47C8-B348-0EDE099FB378}"/>
              </a:ext>
            </a:extLst>
          </p:cNvPr>
          <p:cNvSpPr txBox="1"/>
          <p:nvPr/>
        </p:nvSpPr>
        <p:spPr>
          <a:xfrm>
            <a:off x="294640" y="4769396"/>
            <a:ext cx="1117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Каолинит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F2CBB1-190A-493D-B272-B85BA43DF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40"/>
          <a:stretch/>
        </p:blipFill>
        <p:spPr>
          <a:xfrm>
            <a:off x="5536937" y="3098595"/>
            <a:ext cx="6492262" cy="37109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869B74-B1F0-40FA-B1B2-46736363B9EF}"/>
              </a:ext>
            </a:extLst>
          </p:cNvPr>
          <p:cNvSpPr txBox="1"/>
          <p:nvPr/>
        </p:nvSpPr>
        <p:spPr>
          <a:xfrm>
            <a:off x="10946863" y="2540484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Кварц</a:t>
            </a:r>
          </a:p>
        </p:txBody>
      </p:sp>
    </p:spTree>
    <p:extLst>
      <p:ext uri="{BB962C8B-B14F-4D97-AF65-F5344CB8AC3E}">
        <p14:creationId xmlns:p14="http://schemas.microsoft.com/office/powerpoint/2010/main" val="2397826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E856B8-2CF9-43A7-95F2-B98D635F6510}"/>
              </a:ext>
            </a:extLst>
          </p:cNvPr>
          <p:cNvSpPr txBox="1"/>
          <p:nvPr/>
        </p:nvSpPr>
        <p:spPr>
          <a:xfrm>
            <a:off x="386734" y="63911"/>
            <a:ext cx="1105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Исследование природных объектов, определение фазового состава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ECB819-3C6E-4095-B9B5-AF41B8956F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7"/>
          <a:stretch/>
        </p:blipFill>
        <p:spPr>
          <a:xfrm>
            <a:off x="6095999" y="3695990"/>
            <a:ext cx="4745699" cy="27371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BEF917-1906-41BA-8DC0-242D32F6CE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3"/>
          <a:stretch/>
        </p:blipFill>
        <p:spPr>
          <a:xfrm>
            <a:off x="930885" y="770094"/>
            <a:ext cx="4756747" cy="27371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9449BA-99F2-437F-A4FE-6BD1047AC7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" b="16444"/>
          <a:stretch/>
        </p:blipFill>
        <p:spPr>
          <a:xfrm>
            <a:off x="940841" y="3771479"/>
            <a:ext cx="4746791" cy="27429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978E04-94F3-4803-9362-23BF4E8725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40"/>
          <a:stretch/>
        </p:blipFill>
        <p:spPr>
          <a:xfrm>
            <a:off x="6084951" y="770094"/>
            <a:ext cx="4822998" cy="27567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53835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E856B8-2CF9-43A7-95F2-B98D635F6510}"/>
              </a:ext>
            </a:extLst>
          </p:cNvPr>
          <p:cNvSpPr txBox="1"/>
          <p:nvPr/>
        </p:nvSpPr>
        <p:spPr>
          <a:xfrm>
            <a:off x="1137757" y="109404"/>
            <a:ext cx="9916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Определение массовой доли монтмориллонита и каолинита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B3A6D1-B3F4-4241-B431-94ED96A30C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89"/>
          <a:stretch/>
        </p:blipFill>
        <p:spPr>
          <a:xfrm>
            <a:off x="359593" y="718527"/>
            <a:ext cx="5520033" cy="3149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23E0C7-0406-4FE6-957D-EB3C5D1A90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40"/>
          <a:stretch/>
        </p:blipFill>
        <p:spPr>
          <a:xfrm>
            <a:off x="5971053" y="3245579"/>
            <a:ext cx="6084874" cy="34780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AC0A0D-0921-4070-BA5C-0B77694189C8}"/>
              </a:ext>
            </a:extLst>
          </p:cNvPr>
          <p:cNvSpPr txBox="1"/>
          <p:nvPr/>
        </p:nvSpPr>
        <p:spPr>
          <a:xfrm>
            <a:off x="359593" y="3939247"/>
            <a:ext cx="512778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Массовая доля монтмориллонита: (50±5) %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Массовая доля каолинита: (36±5) %. 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25D008-20B1-4DA0-9CE4-6B093AEF1F98}"/>
              </a:ext>
            </a:extLst>
          </p:cNvPr>
          <p:cNvSpPr txBox="1"/>
          <p:nvPr/>
        </p:nvSpPr>
        <p:spPr>
          <a:xfrm>
            <a:off x="6535896" y="2574144"/>
            <a:ext cx="552003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Массовая доля монтмориллонита: (45±5) %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Массовая доля каолинита: (38±5) 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E159B2-E37A-0B0F-BB54-891CE24D1F08}"/>
              </a:ext>
            </a:extLst>
          </p:cNvPr>
          <p:cNvSpPr txBox="1"/>
          <p:nvPr/>
        </p:nvSpPr>
        <p:spPr>
          <a:xfrm>
            <a:off x="6360103" y="718527"/>
            <a:ext cx="53067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100% - </a:t>
            </a:r>
            <a:r>
              <a:rPr lang="en-US" sz="2000" dirty="0"/>
              <a:t>  </a:t>
            </a:r>
            <a:r>
              <a:rPr lang="ru-RU" sz="2000" dirty="0"/>
              <a:t>14%</a:t>
            </a:r>
            <a:r>
              <a:rPr lang="en-US" sz="2000" dirty="0"/>
              <a:t> - </a:t>
            </a:r>
            <a:r>
              <a:rPr lang="ru-RU" sz="2000" dirty="0"/>
              <a:t>потери массы в чистом веществе</a:t>
            </a:r>
            <a:endParaRPr lang="en-US" sz="2000" dirty="0"/>
          </a:p>
          <a:p>
            <a:r>
              <a:rPr lang="en-US" sz="2000" dirty="0"/>
              <a:t>     </a:t>
            </a:r>
            <a:r>
              <a:rPr lang="en-US" sz="2000" dirty="0">
                <a:solidFill>
                  <a:srgbClr val="FF0000"/>
                </a:solidFill>
              </a:rPr>
              <a:t>X</a:t>
            </a:r>
            <a:r>
              <a:rPr lang="en-US" sz="2000" dirty="0"/>
              <a:t>    -  6,17%</a:t>
            </a:r>
            <a:r>
              <a:rPr lang="ru-RU" sz="2000" dirty="0"/>
              <a:t>  - потери массы в смеси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</a:rPr>
              <a:t>      </a:t>
            </a:r>
            <a:r>
              <a:rPr lang="en-US" sz="2400" dirty="0">
                <a:solidFill>
                  <a:srgbClr val="FF0000"/>
                </a:solidFill>
              </a:rPr>
              <a:t>X-</a:t>
            </a:r>
            <a:r>
              <a:rPr lang="ru-RU" sz="2400" dirty="0">
                <a:solidFill>
                  <a:srgbClr val="FF0000"/>
                </a:solidFill>
              </a:rPr>
              <a:t>????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endParaRPr lang="ru-RU" sz="2400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X=(100*6,17)/14</a:t>
            </a:r>
            <a:endParaRPr lang="ru-RU" dirty="0">
              <a:solidFill>
                <a:srgbClr val="FF0000"/>
              </a:solidFill>
            </a:endParaRPr>
          </a:p>
          <a:p>
            <a:endParaRPr lang="ru-RU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97647B9-D8E2-5CEB-1D15-3C104753D78B}"/>
              </a:ext>
            </a:extLst>
          </p:cNvPr>
          <p:cNvSpPr/>
          <p:nvPr/>
        </p:nvSpPr>
        <p:spPr>
          <a:xfrm>
            <a:off x="7823200" y="1989584"/>
            <a:ext cx="2576946" cy="41848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840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3F871B-4FDE-46FD-AE58-EB59260629AC}"/>
              </a:ext>
            </a:extLst>
          </p:cNvPr>
          <p:cNvSpPr txBox="1"/>
          <p:nvPr/>
        </p:nvSpPr>
        <p:spPr>
          <a:xfrm>
            <a:off x="439019" y="90881"/>
            <a:ext cx="10839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Образцы современных антропогенных отложений урбанизированной среды.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5F0C59-62E4-4EFC-AC1B-F801CA3F55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2"/>
          <a:stretch/>
        </p:blipFill>
        <p:spPr>
          <a:xfrm>
            <a:off x="657680" y="806907"/>
            <a:ext cx="4633815" cy="26419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527212-F819-4F40-BF21-BC1AE49924DC}"/>
              </a:ext>
            </a:extLst>
          </p:cNvPr>
          <p:cNvSpPr txBox="1"/>
          <p:nvPr/>
        </p:nvSpPr>
        <p:spPr>
          <a:xfrm>
            <a:off x="1221840" y="3448867"/>
            <a:ext cx="4339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Рис.1.  Кривая ДТА обр.104 (2-10) РНД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A51558-36BB-421B-B001-FD5B56C5AA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76"/>
          <a:stretch/>
        </p:blipFill>
        <p:spPr>
          <a:xfrm>
            <a:off x="6203275" y="829545"/>
            <a:ext cx="4480920" cy="25632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9A0DEB-C6D9-4186-8EB3-C13DF770ED35}"/>
              </a:ext>
            </a:extLst>
          </p:cNvPr>
          <p:cNvSpPr txBox="1"/>
          <p:nvPr/>
        </p:nvSpPr>
        <p:spPr>
          <a:xfrm>
            <a:off x="6631073" y="3392788"/>
            <a:ext cx="4339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Рис.2.  Кривая ДТА обр.104 (10-50) РНД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F827DE2-E202-459C-AEDE-EF0D142ACE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9"/>
          <a:stretch/>
        </p:blipFill>
        <p:spPr>
          <a:xfrm>
            <a:off x="686610" y="3844971"/>
            <a:ext cx="4759038" cy="27268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E1A6A83-2178-450D-B244-FE12E6ECF7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76"/>
          <a:stretch/>
        </p:blipFill>
        <p:spPr>
          <a:xfrm>
            <a:off x="6060292" y="3871452"/>
            <a:ext cx="4766885" cy="27268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E15B38-BEFE-493E-9505-CB96159A7ED0}"/>
              </a:ext>
            </a:extLst>
          </p:cNvPr>
          <p:cNvSpPr txBox="1"/>
          <p:nvPr/>
        </p:nvSpPr>
        <p:spPr>
          <a:xfrm>
            <a:off x="278017" y="6598276"/>
            <a:ext cx="4339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Рис.3.  Кривая ДТА обр.104 (100-250) РНД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AC441B-513E-457A-AE81-789BB6CA8E62}"/>
              </a:ext>
            </a:extLst>
          </p:cNvPr>
          <p:cNvSpPr txBox="1"/>
          <p:nvPr/>
        </p:nvSpPr>
        <p:spPr>
          <a:xfrm>
            <a:off x="6274192" y="6571795"/>
            <a:ext cx="4339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Рис.4.  Кривая ДТА обр.104 (250-1000) РНД</a:t>
            </a:r>
          </a:p>
        </p:txBody>
      </p:sp>
    </p:spTree>
    <p:extLst>
      <p:ext uri="{BB962C8B-B14F-4D97-AF65-F5344CB8AC3E}">
        <p14:creationId xmlns:p14="http://schemas.microsoft.com/office/powerpoint/2010/main" val="26778988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CBDEA3-D54D-4765-9C56-B68C4D50C78A}"/>
              </a:ext>
            </a:extLst>
          </p:cNvPr>
          <p:cNvSpPr txBox="1"/>
          <p:nvPr/>
        </p:nvSpPr>
        <p:spPr>
          <a:xfrm>
            <a:off x="819804" y="74734"/>
            <a:ext cx="10049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Леточные</a:t>
            </a:r>
            <a:r>
              <a:rPr lang="ru-RU" sz="2400" b="1" dirty="0"/>
              <a:t> массы, смолы, битумы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C78DC3-5F49-42F6-9A6E-41E391E75E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6"/>
          <a:stretch/>
        </p:blipFill>
        <p:spPr>
          <a:xfrm>
            <a:off x="819804" y="685524"/>
            <a:ext cx="4913591" cy="29834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29B385-B897-431E-A25C-D6B2049437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" b="12206"/>
          <a:stretch/>
        </p:blipFill>
        <p:spPr>
          <a:xfrm>
            <a:off x="6132784" y="698504"/>
            <a:ext cx="4913590" cy="2959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EA896F-3E94-40EF-824D-1544FB6841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1"/>
          <a:stretch/>
        </p:blipFill>
        <p:spPr>
          <a:xfrm>
            <a:off x="819805" y="3831315"/>
            <a:ext cx="4913590" cy="29519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9154A49-D85A-41C1-BB79-A08120A731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7"/>
          <a:stretch/>
        </p:blipFill>
        <p:spPr>
          <a:xfrm>
            <a:off x="6132784" y="3797946"/>
            <a:ext cx="4913590" cy="29726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8665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CBDEA3-D54D-4765-9C56-B68C4D50C78A}"/>
              </a:ext>
            </a:extLst>
          </p:cNvPr>
          <p:cNvSpPr txBox="1"/>
          <p:nvPr/>
        </p:nvSpPr>
        <p:spPr>
          <a:xfrm>
            <a:off x="1466033" y="-45740"/>
            <a:ext cx="1004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/>
              <a:t>Нанопорошки</a:t>
            </a:r>
            <a:r>
              <a:rPr lang="ru-RU" sz="2800" b="1" dirty="0"/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1D2F2-EB45-4E8E-A388-92EF3B4D1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2"/>
          <a:stretch/>
        </p:blipFill>
        <p:spPr>
          <a:xfrm>
            <a:off x="0" y="523220"/>
            <a:ext cx="5884333" cy="34651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E5A801-1E18-4273-A2BF-B4F6526A0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26"/>
          <a:stretch/>
        </p:blipFill>
        <p:spPr>
          <a:xfrm>
            <a:off x="5499599" y="2718768"/>
            <a:ext cx="6692401" cy="39546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1232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7F5C9D-15D4-4D3D-8D5C-65C88EF6F924}"/>
              </a:ext>
            </a:extLst>
          </p:cNvPr>
          <p:cNvSpPr txBox="1"/>
          <p:nvPr/>
        </p:nvSpPr>
        <p:spPr>
          <a:xfrm>
            <a:off x="566298" y="708913"/>
            <a:ext cx="10860620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/>
              <a:t>    </a:t>
            </a:r>
            <a:r>
              <a:rPr lang="ru-RU" sz="2800" b="1" dirty="0"/>
              <a:t>Термический анализ </a:t>
            </a:r>
            <a:r>
              <a:rPr lang="ru-RU" sz="2800" dirty="0"/>
              <a:t>представляет собой метод исследования физико-химических и химических  превращений, происходящих в веществе при программированном изменении температуры как при нагревании, так и при охлаждении. </a:t>
            </a:r>
          </a:p>
          <a:p>
            <a:pPr algn="just"/>
            <a:r>
              <a:rPr lang="ru-RU" sz="2800" dirty="0"/>
              <a:t>       Основным результатом термоанализа являются термические кривые – </a:t>
            </a:r>
            <a:r>
              <a:rPr lang="ru-RU" sz="2800" b="1" dirty="0"/>
              <a:t>термограммы, </a:t>
            </a:r>
            <a:r>
              <a:rPr lang="ru-RU" sz="2800" dirty="0"/>
              <a:t>которые зависят от химического состава и структуры исследуемого объекта.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EE32FB-758B-40B3-B628-8629DAF7383C}"/>
              </a:ext>
            </a:extLst>
          </p:cNvPr>
          <p:cNvSpPr txBox="1"/>
          <p:nvPr/>
        </p:nvSpPr>
        <p:spPr>
          <a:xfrm>
            <a:off x="904240" y="4435861"/>
            <a:ext cx="1038352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/>
              <a:t>Метод  универсальный – используется в физике, химии, в геологии, почвоведении, металлургии, гидротехнике, в цементной, керамической, пищевой, фармацевтической промышленности и т.д.</a:t>
            </a:r>
          </a:p>
        </p:txBody>
      </p:sp>
    </p:spTree>
    <p:extLst>
      <p:ext uri="{BB962C8B-B14F-4D97-AF65-F5344CB8AC3E}">
        <p14:creationId xmlns:p14="http://schemas.microsoft.com/office/powerpoint/2010/main" val="9972341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CBDEA3-D54D-4765-9C56-B68C4D50C78A}"/>
              </a:ext>
            </a:extLst>
          </p:cNvPr>
          <p:cNvSpPr txBox="1"/>
          <p:nvPr/>
        </p:nvSpPr>
        <p:spPr>
          <a:xfrm>
            <a:off x="1522858" y="0"/>
            <a:ext cx="1004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Исследование щелочно-</a:t>
            </a:r>
            <a:r>
              <a:rPr lang="ru-RU" sz="2800" dirty="0" err="1"/>
              <a:t>германатных</a:t>
            </a:r>
            <a:r>
              <a:rPr lang="ru-RU" sz="2800" dirty="0"/>
              <a:t> стекол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ADA37F-220D-4ACB-966D-0CE1FDEC3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9"/>
          <a:stretch/>
        </p:blipFill>
        <p:spPr>
          <a:xfrm>
            <a:off x="237661" y="634981"/>
            <a:ext cx="7504259" cy="43873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35BD7D-85CD-4D0C-9280-876773521F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89"/>
          <a:stretch/>
        </p:blipFill>
        <p:spPr>
          <a:xfrm>
            <a:off x="6903478" y="3972560"/>
            <a:ext cx="5050861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67176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CBDEA3-D54D-4765-9C56-B68C4D50C78A}"/>
              </a:ext>
            </a:extLst>
          </p:cNvPr>
          <p:cNvSpPr txBox="1"/>
          <p:nvPr/>
        </p:nvSpPr>
        <p:spPr>
          <a:xfrm>
            <a:off x="1279018" y="0"/>
            <a:ext cx="1004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Исследование синтетических</a:t>
            </a:r>
            <a:r>
              <a:rPr lang="en-US" sz="2800" dirty="0"/>
              <a:t> </a:t>
            </a:r>
            <a:r>
              <a:rPr lang="ru-RU" sz="2800" dirty="0" err="1"/>
              <a:t>обрацов</a:t>
            </a:r>
            <a:r>
              <a:rPr lang="ru-RU" sz="2800" dirty="0"/>
              <a:t> </a:t>
            </a:r>
            <a:r>
              <a:rPr lang="en-US" sz="2800" dirty="0"/>
              <a:t>ZrSiO4-CuO</a:t>
            </a:r>
            <a:r>
              <a:rPr lang="ru-RU" sz="2800" dirty="0"/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24F6F2-4C2D-4350-BEBA-268E8B6761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0"/>
          <a:stretch/>
        </p:blipFill>
        <p:spPr>
          <a:xfrm>
            <a:off x="908221" y="618722"/>
            <a:ext cx="4984580" cy="30113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523669-151B-4EF9-8657-1FBF8327C1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2360"/>
          <a:stretch/>
        </p:blipFill>
        <p:spPr>
          <a:xfrm>
            <a:off x="6512560" y="618722"/>
            <a:ext cx="5005077" cy="30113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416B4F-8413-4E33-B633-4A27FA9A3A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0"/>
          <a:stretch/>
        </p:blipFill>
        <p:spPr>
          <a:xfrm>
            <a:off x="933396" y="3861827"/>
            <a:ext cx="4959405" cy="29961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A7E2EE8-7076-488C-A2DF-6142DD260B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6"/>
          <a:stretch/>
        </p:blipFill>
        <p:spPr>
          <a:xfrm>
            <a:off x="6558232" y="3861827"/>
            <a:ext cx="4959405" cy="29860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43569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E4DB38-E6C6-4D43-A1C8-242900721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88"/>
          <a:stretch/>
        </p:blipFill>
        <p:spPr>
          <a:xfrm>
            <a:off x="1578252" y="836340"/>
            <a:ext cx="4190567" cy="2471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FBBE43-E32B-4604-82E3-698D19C29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44"/>
          <a:stretch/>
        </p:blipFill>
        <p:spPr>
          <a:xfrm>
            <a:off x="6265451" y="836340"/>
            <a:ext cx="4256358" cy="24488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780105-2FB5-48FA-871C-4FDD67EB9189}"/>
              </a:ext>
            </a:extLst>
          </p:cNvPr>
          <p:cNvSpPr txBox="1"/>
          <p:nvPr/>
        </p:nvSpPr>
        <p:spPr>
          <a:xfrm>
            <a:off x="1610924" y="3336455"/>
            <a:ext cx="43712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Рис.1. ДТА-кривые для сплавов: 1 - </a:t>
            </a:r>
            <a:r>
              <a:rPr lang="en-US" sz="1100" dirty="0"/>
              <a:t>Gd</a:t>
            </a:r>
            <a:r>
              <a:rPr lang="en-US" sz="1100" baseline="-25000" dirty="0"/>
              <a:t>60</a:t>
            </a:r>
            <a:r>
              <a:rPr lang="en-US" sz="1100" dirty="0"/>
              <a:t>Al</a:t>
            </a:r>
            <a:r>
              <a:rPr lang="en-US" sz="1100" baseline="-25000" dirty="0"/>
              <a:t>15</a:t>
            </a:r>
            <a:r>
              <a:rPr lang="en-US" sz="1100" dirty="0"/>
              <a:t>(Ni</a:t>
            </a:r>
            <a:r>
              <a:rPr lang="en-US" sz="1100" baseline="-25000" dirty="0"/>
              <a:t>0.2</a:t>
            </a:r>
            <a:r>
              <a:rPr lang="en-US" sz="1100" dirty="0"/>
              <a:t>Co</a:t>
            </a:r>
            <a:r>
              <a:rPr lang="en-US" sz="1100" baseline="-25000" dirty="0"/>
              <a:t>0.8</a:t>
            </a:r>
            <a:r>
              <a:rPr lang="en-US" sz="1100" dirty="0"/>
              <a:t>)</a:t>
            </a:r>
            <a:r>
              <a:rPr lang="en-US" sz="1100" baseline="-25000" dirty="0"/>
              <a:t>25</a:t>
            </a:r>
            <a:r>
              <a:rPr lang="ru-RU" sz="1100" dirty="0"/>
              <a:t>; 2- </a:t>
            </a:r>
            <a:r>
              <a:rPr lang="en-US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Gd</a:t>
            </a:r>
            <a:r>
              <a:rPr lang="en-US" sz="11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60</a:t>
            </a:r>
            <a:r>
              <a:rPr lang="en-US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Al</a:t>
            </a:r>
            <a:r>
              <a:rPr lang="en-US" sz="11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15</a:t>
            </a:r>
            <a:r>
              <a:rPr lang="en-US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(Ni</a:t>
            </a:r>
            <a:r>
              <a:rPr lang="en-US" sz="11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0.3</a:t>
            </a:r>
            <a:r>
              <a:rPr lang="en-US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Co</a:t>
            </a:r>
            <a:r>
              <a:rPr lang="en-US" sz="11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0.7</a:t>
            </a:r>
            <a:r>
              <a:rPr lang="en-US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en-US" sz="11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25</a:t>
            </a:r>
            <a:r>
              <a:rPr lang="ru-RU" sz="1100" dirty="0"/>
              <a:t>; 3-</a:t>
            </a:r>
            <a:r>
              <a:rPr lang="en-US" sz="1100" dirty="0"/>
              <a:t>Gd</a:t>
            </a:r>
            <a:r>
              <a:rPr lang="en-US" sz="1100" baseline="-25000" dirty="0"/>
              <a:t>60</a:t>
            </a:r>
            <a:r>
              <a:rPr lang="en-US" sz="1100" dirty="0"/>
              <a:t>Al</a:t>
            </a:r>
            <a:r>
              <a:rPr lang="en-US" sz="1100" baseline="-25000" dirty="0"/>
              <a:t>15</a:t>
            </a:r>
            <a:r>
              <a:rPr lang="en-US" sz="1100" dirty="0"/>
              <a:t>(Ni</a:t>
            </a:r>
            <a:r>
              <a:rPr lang="en-US" sz="1100" baseline="-25000" dirty="0"/>
              <a:t>0.</a:t>
            </a:r>
            <a:r>
              <a:rPr lang="ru-RU" sz="1100" baseline="-25000" dirty="0"/>
              <a:t>4</a:t>
            </a:r>
            <a:r>
              <a:rPr lang="en-US" sz="1100" dirty="0"/>
              <a:t>Co</a:t>
            </a:r>
            <a:r>
              <a:rPr lang="en-US" sz="1100" baseline="-25000" dirty="0"/>
              <a:t>0.</a:t>
            </a:r>
            <a:r>
              <a:rPr lang="ru-RU" sz="1100" baseline="-25000" dirty="0"/>
              <a:t>6</a:t>
            </a:r>
            <a:r>
              <a:rPr lang="en-US" sz="1100" dirty="0"/>
              <a:t>)</a:t>
            </a:r>
            <a:r>
              <a:rPr lang="en-US" sz="1100" baseline="-25000" dirty="0"/>
              <a:t>25</a:t>
            </a:r>
            <a:r>
              <a:rPr lang="ru-RU" sz="1100" dirty="0"/>
              <a:t>;  4- </a:t>
            </a:r>
            <a:r>
              <a:rPr lang="en-US" sz="1100" dirty="0"/>
              <a:t>Gd</a:t>
            </a:r>
            <a:r>
              <a:rPr lang="en-US" sz="1100" baseline="-25000" dirty="0"/>
              <a:t>60</a:t>
            </a:r>
            <a:r>
              <a:rPr lang="en-US" sz="1100" dirty="0"/>
              <a:t>Al</a:t>
            </a:r>
            <a:r>
              <a:rPr lang="en-US" sz="1100" baseline="-25000" dirty="0"/>
              <a:t>15</a:t>
            </a:r>
            <a:r>
              <a:rPr lang="en-US" sz="1100" dirty="0"/>
              <a:t>(</a:t>
            </a:r>
            <a:r>
              <a:rPr lang="en-US" sz="1100" dirty="0" err="1"/>
              <a:t>NiCo</a:t>
            </a:r>
            <a:r>
              <a:rPr lang="en-US" sz="1100" dirty="0"/>
              <a:t>)</a:t>
            </a:r>
            <a:r>
              <a:rPr lang="en-US" sz="1100" baseline="-25000" dirty="0"/>
              <a:t>25</a:t>
            </a:r>
            <a:r>
              <a:rPr lang="ru-RU" sz="1100" dirty="0"/>
              <a:t>. </a:t>
            </a:r>
            <a:r>
              <a:rPr lang="en-US" sz="1100" dirty="0"/>
              <a:t>Ts-</a:t>
            </a:r>
            <a:r>
              <a:rPr lang="ru-RU" sz="1100" dirty="0"/>
              <a:t>температура </a:t>
            </a:r>
            <a:r>
              <a:rPr lang="ru-RU" sz="1100" dirty="0" err="1"/>
              <a:t>солидус</a:t>
            </a:r>
            <a:r>
              <a:rPr lang="ru-RU" sz="1100" dirty="0"/>
              <a:t>, </a:t>
            </a:r>
            <a:r>
              <a:rPr lang="en-US" sz="1100" dirty="0"/>
              <a:t>Tl-</a:t>
            </a:r>
            <a:r>
              <a:rPr lang="ru-RU" sz="1100" dirty="0"/>
              <a:t>температура ликвидус, (1,2 – </a:t>
            </a:r>
            <a:r>
              <a:rPr lang="ru-RU" sz="1100" dirty="0" err="1"/>
              <a:t>аморф</a:t>
            </a:r>
            <a:r>
              <a:rPr lang="ru-RU" sz="11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03E32-22BF-496E-8119-C4FA1450A644}"/>
              </a:ext>
            </a:extLst>
          </p:cNvPr>
          <p:cNvSpPr txBox="1"/>
          <p:nvPr/>
        </p:nvSpPr>
        <p:spPr>
          <a:xfrm>
            <a:off x="6171940" y="3313960"/>
            <a:ext cx="4047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Рис.2. ДТА-кривые для сплава </a:t>
            </a:r>
            <a:r>
              <a:rPr lang="en-US" sz="1100" dirty="0"/>
              <a:t>Gd</a:t>
            </a:r>
            <a:r>
              <a:rPr lang="en-US" sz="1100" baseline="-25000" dirty="0"/>
              <a:t>60</a:t>
            </a:r>
            <a:r>
              <a:rPr lang="en-US" sz="1100" dirty="0"/>
              <a:t>Al</a:t>
            </a:r>
            <a:r>
              <a:rPr lang="en-US" sz="1100" baseline="-25000" dirty="0"/>
              <a:t>25</a:t>
            </a:r>
            <a:r>
              <a:rPr lang="en-US" sz="1100" dirty="0"/>
              <a:t>Ni</a:t>
            </a:r>
            <a:r>
              <a:rPr lang="en-US" sz="1100" baseline="-25000" dirty="0"/>
              <a:t>14</a:t>
            </a:r>
            <a:r>
              <a:rPr lang="en-US" sz="1100" dirty="0"/>
              <a:t>Ti</a:t>
            </a:r>
            <a:r>
              <a:rPr lang="en-US" sz="1100" baseline="-25000" dirty="0"/>
              <a:t>1</a:t>
            </a:r>
            <a:r>
              <a:rPr lang="ru-RU" sz="1100" dirty="0"/>
              <a:t> (кристаллический)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EF6358-A55E-46B2-AAAC-5A803EF3C194}"/>
              </a:ext>
            </a:extLst>
          </p:cNvPr>
          <p:cNvSpPr txBox="1"/>
          <p:nvPr/>
        </p:nvSpPr>
        <p:spPr>
          <a:xfrm>
            <a:off x="904748" y="-61454"/>
            <a:ext cx="9886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Типичные зависимости ДТА для плавления аморфных и кристаллических металлических сплавов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41F6B7-290C-461E-B3F9-BF0DF07424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1"/>
          <a:stretch/>
        </p:blipFill>
        <p:spPr>
          <a:xfrm>
            <a:off x="1573165" y="3993569"/>
            <a:ext cx="4495938" cy="24488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3BFD44-9A7D-41DB-8082-C285FD22AEAA}"/>
              </a:ext>
            </a:extLst>
          </p:cNvPr>
          <p:cNvSpPr txBox="1"/>
          <p:nvPr/>
        </p:nvSpPr>
        <p:spPr>
          <a:xfrm>
            <a:off x="1519700" y="6556300"/>
            <a:ext cx="44624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Рис.3. ДТА-кривые для сплава </a:t>
            </a:r>
            <a:r>
              <a:rPr lang="en-US" sz="1100" dirty="0"/>
              <a:t>Gd</a:t>
            </a:r>
            <a:r>
              <a:rPr lang="en-US" sz="1100" baseline="-25000" dirty="0"/>
              <a:t>60</a:t>
            </a:r>
            <a:r>
              <a:rPr lang="en-US" sz="1100" dirty="0"/>
              <a:t>Al</a:t>
            </a:r>
            <a:r>
              <a:rPr lang="en-US" sz="1100" baseline="-25000" dirty="0"/>
              <a:t>25</a:t>
            </a:r>
            <a:r>
              <a:rPr lang="en-US" sz="1100" dirty="0"/>
              <a:t>(</a:t>
            </a:r>
            <a:r>
              <a:rPr lang="en-US" sz="1100" dirty="0" err="1"/>
              <a:t>NiCoFe</a:t>
            </a:r>
            <a:r>
              <a:rPr lang="en-US" sz="1100" dirty="0"/>
              <a:t>)</a:t>
            </a:r>
            <a:r>
              <a:rPr lang="en-US" sz="1100" baseline="-25000" dirty="0"/>
              <a:t>15</a:t>
            </a:r>
            <a:r>
              <a:rPr lang="ru-RU" sz="1100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100" dirty="0"/>
              <a:t>(кристаллический)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9F0994-3967-413B-9586-1844562F2E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3"/>
          <a:stretch/>
        </p:blipFill>
        <p:spPr>
          <a:xfrm>
            <a:off x="6385644" y="3936619"/>
            <a:ext cx="4195432" cy="24553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ED1319-2238-4A25-96A2-728F533DF3C4}"/>
              </a:ext>
            </a:extLst>
          </p:cNvPr>
          <p:cNvSpPr txBox="1"/>
          <p:nvPr/>
        </p:nvSpPr>
        <p:spPr>
          <a:xfrm>
            <a:off x="6329107" y="6364025"/>
            <a:ext cx="44624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Рис.4. ДТА-кривые для сплавов 1-</a:t>
            </a:r>
            <a:r>
              <a:rPr lang="en-US" sz="1100" dirty="0"/>
              <a:t>(Gd</a:t>
            </a:r>
            <a:r>
              <a:rPr lang="en-US" sz="1100" baseline="-25000" dirty="0"/>
              <a:t>0.6</a:t>
            </a:r>
            <a:r>
              <a:rPr lang="en-US" sz="1100" dirty="0"/>
              <a:t>La</a:t>
            </a:r>
            <a:r>
              <a:rPr lang="en-US" sz="1100" baseline="-25000" dirty="0"/>
              <a:t>0.4</a:t>
            </a:r>
            <a:r>
              <a:rPr lang="en-US" sz="1100" dirty="0"/>
              <a:t>)</a:t>
            </a:r>
            <a:r>
              <a:rPr lang="en-US" sz="1100" baseline="-25000" dirty="0"/>
              <a:t>60</a:t>
            </a:r>
            <a:r>
              <a:rPr lang="en-US" sz="1100" dirty="0"/>
              <a:t>Al</a:t>
            </a:r>
            <a:r>
              <a:rPr lang="en-US" sz="1100" baseline="-25000" dirty="0"/>
              <a:t>15</a:t>
            </a:r>
            <a:r>
              <a:rPr lang="en-US" sz="1100" dirty="0"/>
              <a:t>(Co</a:t>
            </a:r>
            <a:r>
              <a:rPr lang="en-US" sz="1100" baseline="-25000" dirty="0"/>
              <a:t>0.6</a:t>
            </a:r>
            <a:r>
              <a:rPr lang="en-US" sz="1100" dirty="0"/>
              <a:t>Ni</a:t>
            </a:r>
            <a:r>
              <a:rPr lang="en-US" sz="1100" baseline="-25000" dirty="0"/>
              <a:t>0.4</a:t>
            </a:r>
            <a:r>
              <a:rPr lang="en-US" sz="1100" dirty="0"/>
              <a:t>)</a:t>
            </a:r>
            <a:r>
              <a:rPr lang="en-US" sz="1100" baseline="-25000" dirty="0"/>
              <a:t>25</a:t>
            </a:r>
            <a:r>
              <a:rPr lang="ru-RU" sz="1100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100" dirty="0"/>
              <a:t>(кристалл);  2-</a:t>
            </a:r>
            <a:r>
              <a:rPr lang="en-US" sz="1100" dirty="0"/>
              <a:t>(Gd</a:t>
            </a:r>
            <a:r>
              <a:rPr lang="en-US" sz="1100" baseline="-25000" dirty="0"/>
              <a:t>0.7</a:t>
            </a:r>
            <a:r>
              <a:rPr lang="en-US" sz="1100" dirty="0"/>
              <a:t>Sm</a:t>
            </a:r>
            <a:r>
              <a:rPr lang="en-US" sz="1100" baseline="-25000" dirty="0"/>
              <a:t>0.3</a:t>
            </a:r>
            <a:r>
              <a:rPr lang="en-US" sz="1100" dirty="0"/>
              <a:t>)</a:t>
            </a:r>
            <a:r>
              <a:rPr lang="en-US" sz="1100" baseline="-25000" dirty="0"/>
              <a:t>60</a:t>
            </a:r>
            <a:r>
              <a:rPr lang="en-US" sz="1100" dirty="0"/>
              <a:t>Al</a:t>
            </a:r>
            <a:r>
              <a:rPr lang="en-US" sz="1100" baseline="-25000" dirty="0"/>
              <a:t>15</a:t>
            </a:r>
            <a:r>
              <a:rPr lang="en-US" sz="1100" dirty="0"/>
              <a:t>Co</a:t>
            </a:r>
            <a:r>
              <a:rPr lang="en-US" sz="1100" baseline="-25000" dirty="0"/>
              <a:t>25</a:t>
            </a:r>
            <a:r>
              <a:rPr lang="ru-RU" sz="1100" dirty="0"/>
              <a:t>, (комп.)</a:t>
            </a:r>
          </a:p>
        </p:txBody>
      </p:sp>
    </p:spTree>
    <p:extLst>
      <p:ext uri="{BB962C8B-B14F-4D97-AF65-F5344CB8AC3E}">
        <p14:creationId xmlns:p14="http://schemas.microsoft.com/office/powerpoint/2010/main" val="10882920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6117B23-1082-4730-A145-6AE9743FF7FA}"/>
              </a:ext>
            </a:extLst>
          </p:cNvPr>
          <p:cNvSpPr txBox="1"/>
          <p:nvPr/>
        </p:nvSpPr>
        <p:spPr>
          <a:xfrm>
            <a:off x="634626" y="63743"/>
            <a:ext cx="11293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Исследование термоанализа аморфных сплавов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6D65EC5-5F95-423E-943A-9C31C5F1D0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92"/>
          <a:stretch/>
        </p:blipFill>
        <p:spPr>
          <a:xfrm>
            <a:off x="1687902" y="3643581"/>
            <a:ext cx="4764759" cy="31386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25CF1A-3A37-4337-BFC2-05FE592A650E}"/>
              </a:ext>
            </a:extLst>
          </p:cNvPr>
          <p:cNvSpPr txBox="1"/>
          <p:nvPr/>
        </p:nvSpPr>
        <p:spPr>
          <a:xfrm>
            <a:off x="7193712" y="1117600"/>
            <a:ext cx="4195647" cy="51497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Благодаря данным по ДТА для таких образцов можно</a:t>
            </a:r>
            <a:r>
              <a:rPr lang="ru-RU" sz="2000" dirty="0"/>
              <a:t>: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2000" dirty="0"/>
              <a:t>подтвердить наличие аморфной фазы в данных сплавах;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2000" dirty="0"/>
              <a:t>определить  и рассчитать основные термические параметры данных сплавов, такие как: температура стеклования, температура кристаллизационных процессов, точки </a:t>
            </a:r>
            <a:r>
              <a:rPr lang="ru-RU" sz="2000" dirty="0" err="1"/>
              <a:t>солидус</a:t>
            </a:r>
            <a:r>
              <a:rPr lang="ru-RU" sz="2000" dirty="0"/>
              <a:t> и ликвидус, область переохлажденной жидкости и т.д.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ru-RU" sz="2000" dirty="0"/>
              <a:t>характер процессов кристаллизации, т.е. кинетику с помощью пакета </a:t>
            </a:r>
            <a:r>
              <a:rPr lang="en-US" sz="2000" b="1" dirty="0"/>
              <a:t> </a:t>
            </a:r>
            <a:r>
              <a:rPr lang="en-US" sz="2000" i="1" dirty="0"/>
              <a:t>NETZSCH</a:t>
            </a:r>
            <a:r>
              <a:rPr lang="ru-RU" sz="2000" i="1" dirty="0"/>
              <a:t> </a:t>
            </a:r>
            <a:r>
              <a:rPr lang="en-US" sz="2000" i="1" dirty="0" err="1"/>
              <a:t>Thermokinetics</a:t>
            </a:r>
            <a:endParaRPr lang="ru-RU" sz="2000" i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B2F64B-25F5-46E3-8F90-FE16131C3F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28"/>
          <a:stretch/>
        </p:blipFill>
        <p:spPr>
          <a:xfrm>
            <a:off x="1687902" y="544292"/>
            <a:ext cx="4755561" cy="28847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760739-93B2-4A7A-A872-DADEFD7BABF0}"/>
              </a:ext>
            </a:extLst>
          </p:cNvPr>
          <p:cNvSpPr txBox="1"/>
          <p:nvPr/>
        </p:nvSpPr>
        <p:spPr>
          <a:xfrm>
            <a:off x="2124974" y="942774"/>
            <a:ext cx="2070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Gd</a:t>
            </a:r>
            <a:r>
              <a:rPr lang="en-US" sz="1400" baseline="-25000" dirty="0"/>
              <a:t>20</a:t>
            </a:r>
            <a:r>
              <a:rPr lang="en-US" sz="1400" dirty="0"/>
              <a:t>Y</a:t>
            </a:r>
            <a:r>
              <a:rPr lang="en-US" sz="1400" baseline="-25000" dirty="0"/>
              <a:t>20</a:t>
            </a:r>
            <a:r>
              <a:rPr lang="en-US" sz="1400" dirty="0"/>
              <a:t>Sc</a:t>
            </a:r>
            <a:r>
              <a:rPr lang="en-US" sz="1400" baseline="-25000" dirty="0"/>
              <a:t>20</a:t>
            </a:r>
            <a:r>
              <a:rPr lang="en-US" sz="1400" dirty="0"/>
              <a:t>Al</a:t>
            </a:r>
            <a:r>
              <a:rPr lang="en-US" sz="1400" baseline="-25000" dirty="0"/>
              <a:t>20</a:t>
            </a:r>
            <a:r>
              <a:rPr lang="en-US" sz="1400" dirty="0"/>
              <a:t>Co</a:t>
            </a:r>
            <a:r>
              <a:rPr lang="en-US" sz="1400" baseline="-25000" dirty="0"/>
              <a:t>20</a:t>
            </a:r>
            <a:endParaRPr lang="ru-RU" sz="1000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06986E-F9CE-46B6-A4DD-B55A0EAA64E6}"/>
              </a:ext>
            </a:extLst>
          </p:cNvPr>
          <p:cNvSpPr txBox="1"/>
          <p:nvPr/>
        </p:nvSpPr>
        <p:spPr>
          <a:xfrm>
            <a:off x="2124974" y="4081460"/>
            <a:ext cx="20703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Gd</a:t>
            </a:r>
            <a:r>
              <a:rPr lang="en-US" sz="1400" baseline="-25000" dirty="0"/>
              <a:t>20</a:t>
            </a:r>
            <a:r>
              <a:rPr lang="en-US" sz="1400" dirty="0"/>
              <a:t>La</a:t>
            </a:r>
            <a:r>
              <a:rPr lang="en-US" sz="1400" baseline="-25000" dirty="0"/>
              <a:t>20</a:t>
            </a:r>
            <a:r>
              <a:rPr lang="en-US" sz="1400" dirty="0"/>
              <a:t>Sc</a:t>
            </a:r>
            <a:r>
              <a:rPr lang="en-US" sz="1400" baseline="-25000" dirty="0"/>
              <a:t>20</a:t>
            </a:r>
            <a:r>
              <a:rPr lang="en-US" sz="1400" dirty="0"/>
              <a:t>Al</a:t>
            </a:r>
            <a:r>
              <a:rPr lang="en-US" sz="1400" baseline="-25000" dirty="0"/>
              <a:t>20</a:t>
            </a:r>
            <a:r>
              <a:rPr lang="en-US" sz="1400" dirty="0"/>
              <a:t>Co</a:t>
            </a:r>
            <a:r>
              <a:rPr lang="en-US" sz="1400" baseline="-25000" dirty="0"/>
              <a:t>20</a:t>
            </a:r>
            <a:endParaRPr lang="ru-RU" sz="1000" baseline="-250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CBDEA3-D54D-4765-9C56-B68C4D50C78A}"/>
              </a:ext>
            </a:extLst>
          </p:cNvPr>
          <p:cNvSpPr txBox="1"/>
          <p:nvPr/>
        </p:nvSpPr>
        <p:spPr>
          <a:xfrm>
            <a:off x="1197663" y="172720"/>
            <a:ext cx="1004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Исследование кинетики твердотельных реакций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3CFB72-6B33-4849-9913-8D2F7DFFEA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01" t="38429" r="13917" b="25185"/>
          <a:stretch/>
        </p:blipFill>
        <p:spPr>
          <a:xfrm>
            <a:off x="502005" y="867574"/>
            <a:ext cx="10970328" cy="53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5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CBDEA3-D54D-4765-9C56-B68C4D50C78A}"/>
              </a:ext>
            </a:extLst>
          </p:cNvPr>
          <p:cNvSpPr txBox="1"/>
          <p:nvPr/>
        </p:nvSpPr>
        <p:spPr>
          <a:xfrm>
            <a:off x="974218" y="101600"/>
            <a:ext cx="1004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Исследование кинетики твердотельных реакций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430D67-5504-4AAC-9DCF-4F68676C1F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67" t="26326" r="14500" b="35852"/>
          <a:stretch/>
        </p:blipFill>
        <p:spPr>
          <a:xfrm>
            <a:off x="791338" y="1224279"/>
            <a:ext cx="11061202" cy="477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618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CBDEA3-D54D-4765-9C56-B68C4D50C78A}"/>
              </a:ext>
            </a:extLst>
          </p:cNvPr>
          <p:cNvSpPr txBox="1"/>
          <p:nvPr/>
        </p:nvSpPr>
        <p:spPr>
          <a:xfrm>
            <a:off x="1071484" y="203200"/>
            <a:ext cx="1004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Исследование кинетики твердотельных реакций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0DD4FE-35B5-44EE-AE73-BF06174EE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33" t="37185" r="15583" b="24593"/>
          <a:stretch/>
        </p:blipFill>
        <p:spPr>
          <a:xfrm>
            <a:off x="1371600" y="1696719"/>
            <a:ext cx="9448800" cy="4314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6A4003-1D09-4077-9B9D-8733B74EC738}"/>
              </a:ext>
            </a:extLst>
          </p:cNvPr>
          <p:cNvSpPr txBox="1"/>
          <p:nvPr/>
        </p:nvSpPr>
        <p:spPr>
          <a:xfrm>
            <a:off x="4101383" y="1036320"/>
            <a:ext cx="3989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Температурная зависимость</a:t>
            </a:r>
          </a:p>
        </p:txBody>
      </p:sp>
    </p:spTree>
    <p:extLst>
      <p:ext uri="{BB962C8B-B14F-4D97-AF65-F5344CB8AC3E}">
        <p14:creationId xmlns:p14="http://schemas.microsoft.com/office/powerpoint/2010/main" val="27069628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CBDEA3-D54D-4765-9C56-B68C4D50C78A}"/>
              </a:ext>
            </a:extLst>
          </p:cNvPr>
          <p:cNvSpPr txBox="1"/>
          <p:nvPr/>
        </p:nvSpPr>
        <p:spPr>
          <a:xfrm>
            <a:off x="1071484" y="203200"/>
            <a:ext cx="1004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Исследование кинетики твердотельных реакций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6A4003-1D09-4077-9B9D-8733B74EC738}"/>
              </a:ext>
            </a:extLst>
          </p:cNvPr>
          <p:cNvSpPr txBox="1"/>
          <p:nvPr/>
        </p:nvSpPr>
        <p:spPr>
          <a:xfrm>
            <a:off x="3562903" y="1087120"/>
            <a:ext cx="5214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Кинетический анализ: основная идея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642770-2C71-4DDD-9894-37185BCEA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00" t="42815" r="13083" b="21333"/>
          <a:stretch/>
        </p:blipFill>
        <p:spPr>
          <a:xfrm>
            <a:off x="353878" y="1645920"/>
            <a:ext cx="11484243" cy="473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119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CBDEA3-D54D-4765-9C56-B68C4D50C78A}"/>
              </a:ext>
            </a:extLst>
          </p:cNvPr>
          <p:cNvSpPr txBox="1"/>
          <p:nvPr/>
        </p:nvSpPr>
        <p:spPr>
          <a:xfrm>
            <a:off x="929244" y="193040"/>
            <a:ext cx="1004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Исследование кинетики твердотельных реакций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6D1936-327B-4B33-8264-2909595C1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83" t="38222" r="18761" b="26963"/>
          <a:stretch/>
        </p:blipFill>
        <p:spPr>
          <a:xfrm>
            <a:off x="811033" y="1676840"/>
            <a:ext cx="10285454" cy="47736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CCE3AB-F085-4235-A0A6-F73FF136AA9B}"/>
              </a:ext>
            </a:extLst>
          </p:cNvPr>
          <p:cNvSpPr txBox="1"/>
          <p:nvPr/>
        </p:nvSpPr>
        <p:spPr>
          <a:xfrm>
            <a:off x="2384343" y="1102955"/>
            <a:ext cx="3228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Безмодельный анализ</a:t>
            </a:r>
          </a:p>
        </p:txBody>
      </p:sp>
    </p:spTree>
    <p:extLst>
      <p:ext uri="{BB962C8B-B14F-4D97-AF65-F5344CB8AC3E}">
        <p14:creationId xmlns:p14="http://schemas.microsoft.com/office/powerpoint/2010/main" val="1659246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CBDEA3-D54D-4765-9C56-B68C4D50C78A}"/>
              </a:ext>
            </a:extLst>
          </p:cNvPr>
          <p:cNvSpPr txBox="1"/>
          <p:nvPr/>
        </p:nvSpPr>
        <p:spPr>
          <a:xfrm>
            <a:off x="929244" y="193040"/>
            <a:ext cx="1004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Исследование кинетики твердотельных реакций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CCE3AB-F085-4235-A0A6-F73FF136AA9B}"/>
              </a:ext>
            </a:extLst>
          </p:cNvPr>
          <p:cNvSpPr txBox="1"/>
          <p:nvPr/>
        </p:nvSpPr>
        <p:spPr>
          <a:xfrm>
            <a:off x="1825543" y="909607"/>
            <a:ext cx="3312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Безмодельный анализ: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E6385B-10BA-425C-92E8-BEA6C1667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84" t="30371" r="9250" b="22073"/>
          <a:stretch/>
        </p:blipFill>
        <p:spPr>
          <a:xfrm>
            <a:off x="929244" y="1442699"/>
            <a:ext cx="11104640" cy="515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556EC9B-3CA2-45DB-9AAC-1D976397E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3683" r="48702" b="1345"/>
          <a:stretch/>
        </p:blipFill>
        <p:spPr bwMode="auto">
          <a:xfrm>
            <a:off x="662150" y="570212"/>
            <a:ext cx="4151588" cy="592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F7BBE7-346D-46E2-AF03-572E8B854BE5}"/>
              </a:ext>
            </a:extLst>
          </p:cNvPr>
          <p:cNvSpPr txBox="1"/>
          <p:nvPr/>
        </p:nvSpPr>
        <p:spPr>
          <a:xfrm>
            <a:off x="5234503" y="570212"/>
            <a:ext cx="590646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3200" dirty="0"/>
              <a:t>   Родина термического анализа - Франция</a:t>
            </a:r>
            <a:endParaRPr lang="ru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571DF1-13B3-42CF-B85C-8EDEF16177D1}"/>
              </a:ext>
            </a:extLst>
          </p:cNvPr>
          <p:cNvSpPr txBox="1"/>
          <p:nvPr/>
        </p:nvSpPr>
        <p:spPr>
          <a:xfrm>
            <a:off x="5285128" y="1929666"/>
            <a:ext cx="6348246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3200" dirty="0"/>
              <a:t>Впервые в 1886-1887 </a:t>
            </a:r>
            <a:r>
              <a:rPr lang="ru-RU" sz="3200" dirty="0" err="1"/>
              <a:t>г.г</a:t>
            </a:r>
            <a:r>
              <a:rPr lang="ru-RU" sz="3200" dirty="0"/>
              <a:t>.  - кривые нагревания для известняков и минералов глин были  визуально зарегистрированы французским ученым </a:t>
            </a:r>
            <a:r>
              <a:rPr lang="ru-RU" sz="3200" b="1" dirty="0"/>
              <a:t>Анри Луи Ле </a:t>
            </a:r>
            <a:r>
              <a:rPr lang="ru-RU" sz="3200" b="1" dirty="0" err="1"/>
              <a:t>Шателье</a:t>
            </a:r>
            <a:endParaRPr lang="ru-RU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68EA4E-2F2E-4C0A-8454-874598F5FA02}"/>
              </a:ext>
            </a:extLst>
          </p:cNvPr>
          <p:cNvSpPr txBox="1"/>
          <p:nvPr/>
        </p:nvSpPr>
        <p:spPr>
          <a:xfrm>
            <a:off x="5367632" y="4882061"/>
            <a:ext cx="634824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dirty="0"/>
              <a:t>Основоположником ТА в России был академик </a:t>
            </a:r>
          </a:p>
          <a:p>
            <a:r>
              <a:rPr lang="ru-RU" sz="3200" b="1" dirty="0"/>
              <a:t>Николай Семёнович Курнаков</a:t>
            </a:r>
          </a:p>
        </p:txBody>
      </p:sp>
    </p:spTree>
    <p:extLst>
      <p:ext uri="{BB962C8B-B14F-4D97-AF65-F5344CB8AC3E}">
        <p14:creationId xmlns:p14="http://schemas.microsoft.com/office/powerpoint/2010/main" val="38641336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CBDEA3-D54D-4765-9C56-B68C4D50C78A}"/>
              </a:ext>
            </a:extLst>
          </p:cNvPr>
          <p:cNvSpPr txBox="1"/>
          <p:nvPr/>
        </p:nvSpPr>
        <p:spPr>
          <a:xfrm>
            <a:off x="929244" y="193040"/>
            <a:ext cx="1004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Исследование кинетики твердотельных реакций для минералов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585022-B398-49F8-93B3-9A4FD53628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7"/>
          <a:stretch/>
        </p:blipFill>
        <p:spPr>
          <a:xfrm>
            <a:off x="194522" y="742487"/>
            <a:ext cx="6167955" cy="36133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A51D57-9D84-4EDB-ABC5-2174E969C7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7"/>
          <a:stretch/>
        </p:blipFill>
        <p:spPr>
          <a:xfrm>
            <a:off x="5153754" y="2733847"/>
            <a:ext cx="6588903" cy="38599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FAB993-658D-45C6-9013-39BA7167333A}"/>
              </a:ext>
            </a:extLst>
          </p:cNvPr>
          <p:cNvSpPr txBox="1"/>
          <p:nvPr/>
        </p:nvSpPr>
        <p:spPr>
          <a:xfrm>
            <a:off x="449343" y="4579695"/>
            <a:ext cx="4072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Гипсовая роза, Гайское месторождение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112375-79FA-4E45-A8D8-3657AFF56125}"/>
              </a:ext>
            </a:extLst>
          </p:cNvPr>
          <p:cNvSpPr txBox="1"/>
          <p:nvPr/>
        </p:nvSpPr>
        <p:spPr>
          <a:xfrm>
            <a:off x="8913501" y="2364515"/>
            <a:ext cx="297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Селенит, Кунгурская пещера</a:t>
            </a:r>
          </a:p>
        </p:txBody>
      </p:sp>
    </p:spTree>
    <p:extLst>
      <p:ext uri="{BB962C8B-B14F-4D97-AF65-F5344CB8AC3E}">
        <p14:creationId xmlns:p14="http://schemas.microsoft.com/office/powerpoint/2010/main" val="13810650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CBDEA3-D54D-4765-9C56-B68C4D50C78A}"/>
              </a:ext>
            </a:extLst>
          </p:cNvPr>
          <p:cNvSpPr txBox="1"/>
          <p:nvPr/>
        </p:nvSpPr>
        <p:spPr>
          <a:xfrm>
            <a:off x="929244" y="193040"/>
            <a:ext cx="1004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Исследование кинетики твердотельных реакций для стекол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CD05C4-1790-47DC-A3DE-326023970D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25" b="14667"/>
          <a:stretch/>
        </p:blipFill>
        <p:spPr>
          <a:xfrm>
            <a:off x="304800" y="791501"/>
            <a:ext cx="6191934" cy="36687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A24832-6CDE-4D70-980D-EB21FFD176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7"/>
          <a:stretch/>
        </p:blipFill>
        <p:spPr>
          <a:xfrm>
            <a:off x="5906575" y="3250448"/>
            <a:ext cx="6117189" cy="3583648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F8380300-37C9-4B7B-958A-533F173E4D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262786"/>
              </p:ext>
            </p:extLst>
          </p:nvPr>
        </p:nvGraphicFramePr>
        <p:xfrm>
          <a:off x="7163637" y="910235"/>
          <a:ext cx="4457384" cy="21462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4363">
                  <a:extLst>
                    <a:ext uri="{9D8B030D-6E8A-4147-A177-3AD203B41FA5}">
                      <a16:colId xmlns:a16="http://schemas.microsoft.com/office/drawing/2014/main" val="3807230021"/>
                    </a:ext>
                  </a:extLst>
                </a:gridCol>
                <a:gridCol w="1656080">
                  <a:extLst>
                    <a:ext uri="{9D8B030D-6E8A-4147-A177-3AD203B41FA5}">
                      <a16:colId xmlns:a16="http://schemas.microsoft.com/office/drawing/2014/main" val="2771684219"/>
                    </a:ext>
                  </a:extLst>
                </a:gridCol>
                <a:gridCol w="1836941">
                  <a:extLst>
                    <a:ext uri="{9D8B030D-6E8A-4147-A177-3AD203B41FA5}">
                      <a16:colId xmlns:a16="http://schemas.microsoft.com/office/drawing/2014/main" val="811908336"/>
                    </a:ext>
                  </a:extLst>
                </a:gridCol>
              </a:tblGrid>
              <a:tr h="4249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№ образца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Краткое название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Состав, (мол.%)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361020"/>
                  </a:ext>
                </a:extLst>
              </a:tr>
              <a:tr h="4249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#</a:t>
                      </a: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r>
                        <a:rPr lang="en-US" sz="1400">
                          <a:effectLst/>
                        </a:rPr>
                        <a:t>K15Li80Ge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(K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O)</a:t>
                      </a:r>
                      <a:r>
                        <a:rPr lang="en-US" sz="1400" baseline="-25000">
                          <a:effectLst/>
                        </a:rPr>
                        <a:t>5</a:t>
                      </a:r>
                      <a:r>
                        <a:rPr lang="en-US" sz="1400">
                          <a:effectLst/>
                        </a:rPr>
                        <a:t>(Li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O)</a:t>
                      </a:r>
                      <a:r>
                        <a:rPr lang="en-US" sz="1400" baseline="-25000">
                          <a:effectLst/>
                        </a:rPr>
                        <a:t>15</a:t>
                      </a:r>
                      <a:r>
                        <a:rPr lang="en-US" sz="1400">
                          <a:effectLst/>
                        </a:rPr>
                        <a:t>(GeO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r>
                        <a:rPr lang="en-US" sz="1400" baseline="-25000">
                          <a:effectLst/>
                        </a:rPr>
                        <a:t>80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927284"/>
                  </a:ext>
                </a:extLst>
              </a:tr>
              <a:tr h="4249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#</a:t>
                      </a: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10K10Li80Ge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(K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O)</a:t>
                      </a:r>
                      <a:r>
                        <a:rPr lang="ru-RU" sz="1400" baseline="-25000">
                          <a:effectLst/>
                        </a:rPr>
                        <a:t>10</a:t>
                      </a:r>
                      <a:r>
                        <a:rPr lang="en-US" sz="1400">
                          <a:effectLst/>
                        </a:rPr>
                        <a:t>(Li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O)</a:t>
                      </a:r>
                      <a:r>
                        <a:rPr lang="en-US" sz="1400" baseline="-25000">
                          <a:effectLst/>
                        </a:rPr>
                        <a:t>1</a:t>
                      </a:r>
                      <a:r>
                        <a:rPr lang="ru-RU" sz="1400" baseline="-25000">
                          <a:effectLst/>
                        </a:rPr>
                        <a:t>0</a:t>
                      </a:r>
                      <a:r>
                        <a:rPr lang="en-US" sz="1400">
                          <a:effectLst/>
                        </a:rPr>
                        <a:t>(GeO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r>
                        <a:rPr lang="en-US" sz="1400" baseline="-25000">
                          <a:effectLst/>
                        </a:rPr>
                        <a:t>80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5249006"/>
                  </a:ext>
                </a:extLst>
              </a:tr>
              <a:tr h="4249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#</a:t>
                      </a: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15K5Li80Ge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(K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O)</a:t>
                      </a:r>
                      <a:r>
                        <a:rPr lang="ru-RU" sz="1400" baseline="-25000">
                          <a:effectLst/>
                        </a:rPr>
                        <a:t>1</a:t>
                      </a:r>
                      <a:r>
                        <a:rPr lang="en-US" sz="1400" baseline="-25000">
                          <a:effectLst/>
                        </a:rPr>
                        <a:t>5</a:t>
                      </a:r>
                      <a:r>
                        <a:rPr lang="en-US" sz="1400">
                          <a:effectLst/>
                        </a:rPr>
                        <a:t>(Li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O)</a:t>
                      </a:r>
                      <a:r>
                        <a:rPr lang="en-US" sz="1400" baseline="-25000">
                          <a:effectLst/>
                        </a:rPr>
                        <a:t>5</a:t>
                      </a:r>
                      <a:r>
                        <a:rPr lang="en-US" sz="1400">
                          <a:effectLst/>
                        </a:rPr>
                        <a:t>(GeO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r>
                        <a:rPr lang="en-US" sz="1400" baseline="-25000">
                          <a:effectLst/>
                        </a:rPr>
                        <a:t>80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3903944"/>
                  </a:ext>
                </a:extLst>
              </a:tr>
              <a:tr h="4249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#</a:t>
                      </a: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20K10Li70Ge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(K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O)</a:t>
                      </a:r>
                      <a:r>
                        <a:rPr lang="ru-RU" sz="1400" baseline="-25000" dirty="0">
                          <a:effectLst/>
                        </a:rPr>
                        <a:t>20</a:t>
                      </a:r>
                      <a:r>
                        <a:rPr lang="en-US" sz="1400" dirty="0">
                          <a:effectLst/>
                        </a:rPr>
                        <a:t>(Li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O)</a:t>
                      </a:r>
                      <a:r>
                        <a:rPr lang="en-US" sz="1400" baseline="-25000" dirty="0">
                          <a:effectLst/>
                        </a:rPr>
                        <a:t>1</a:t>
                      </a:r>
                      <a:r>
                        <a:rPr lang="ru-RU" sz="1400" baseline="-25000" dirty="0">
                          <a:effectLst/>
                        </a:rPr>
                        <a:t>0</a:t>
                      </a:r>
                      <a:r>
                        <a:rPr lang="en-US" sz="1400" dirty="0">
                          <a:effectLst/>
                        </a:rPr>
                        <a:t>(GeO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r>
                        <a:rPr lang="ru-RU" sz="1400" baseline="-25000" dirty="0">
                          <a:effectLst/>
                        </a:rPr>
                        <a:t>7</a:t>
                      </a:r>
                      <a:r>
                        <a:rPr lang="en-US" sz="1400" baseline="-25000" dirty="0">
                          <a:effectLst/>
                        </a:rPr>
                        <a:t>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2012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84929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CBDEA3-D54D-4765-9C56-B68C4D50C78A}"/>
              </a:ext>
            </a:extLst>
          </p:cNvPr>
          <p:cNvSpPr txBox="1"/>
          <p:nvPr/>
        </p:nvSpPr>
        <p:spPr>
          <a:xfrm>
            <a:off x="862458" y="0"/>
            <a:ext cx="1004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Исследование кинетики щелочно-</a:t>
            </a:r>
            <a:r>
              <a:rPr lang="ru-RU" sz="2800" dirty="0" err="1"/>
              <a:t>германатных</a:t>
            </a:r>
            <a:r>
              <a:rPr lang="ru-RU" sz="2800" dirty="0"/>
              <a:t> стекол 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972B39E-3D4A-475F-8150-5EB2C91E21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768303"/>
              </p:ext>
            </p:extLst>
          </p:nvPr>
        </p:nvGraphicFramePr>
        <p:xfrm>
          <a:off x="317180" y="578885"/>
          <a:ext cx="7597460" cy="31349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5591">
                  <a:extLst>
                    <a:ext uri="{9D8B030D-6E8A-4147-A177-3AD203B41FA5}">
                      <a16:colId xmlns:a16="http://schemas.microsoft.com/office/drawing/2014/main" val="2600065895"/>
                    </a:ext>
                  </a:extLst>
                </a:gridCol>
                <a:gridCol w="720202">
                  <a:extLst>
                    <a:ext uri="{9D8B030D-6E8A-4147-A177-3AD203B41FA5}">
                      <a16:colId xmlns:a16="http://schemas.microsoft.com/office/drawing/2014/main" val="2047639165"/>
                    </a:ext>
                  </a:extLst>
                </a:gridCol>
                <a:gridCol w="796370">
                  <a:extLst>
                    <a:ext uri="{9D8B030D-6E8A-4147-A177-3AD203B41FA5}">
                      <a16:colId xmlns:a16="http://schemas.microsoft.com/office/drawing/2014/main" val="2386150440"/>
                    </a:ext>
                  </a:extLst>
                </a:gridCol>
                <a:gridCol w="797377">
                  <a:extLst>
                    <a:ext uri="{9D8B030D-6E8A-4147-A177-3AD203B41FA5}">
                      <a16:colId xmlns:a16="http://schemas.microsoft.com/office/drawing/2014/main" val="877738418"/>
                    </a:ext>
                  </a:extLst>
                </a:gridCol>
                <a:gridCol w="751840">
                  <a:extLst>
                    <a:ext uri="{9D8B030D-6E8A-4147-A177-3AD203B41FA5}">
                      <a16:colId xmlns:a16="http://schemas.microsoft.com/office/drawing/2014/main" val="1129320618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608101919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295065106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810065685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2322562624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174763824"/>
                    </a:ext>
                  </a:extLst>
                </a:gridCol>
                <a:gridCol w="782320">
                  <a:extLst>
                    <a:ext uri="{9D8B030D-6E8A-4147-A177-3AD203B41FA5}">
                      <a16:colId xmlns:a16="http://schemas.microsoft.com/office/drawing/2014/main" val="3225791787"/>
                    </a:ext>
                  </a:extLst>
                </a:gridCol>
              </a:tblGrid>
              <a:tr h="10514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№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Стекло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T</a:t>
                      </a:r>
                      <a:r>
                        <a:rPr lang="en-US" sz="1800" baseline="-25000">
                          <a:effectLst/>
                        </a:rPr>
                        <a:t>g</a:t>
                      </a:r>
                      <a:r>
                        <a:rPr lang="en-US" sz="1800">
                          <a:effectLst/>
                        </a:rPr>
                        <a:t>, K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T</a:t>
                      </a:r>
                      <a:r>
                        <a:rPr lang="en-US" sz="1800" baseline="-25000" dirty="0">
                          <a:effectLst/>
                        </a:rPr>
                        <a:t>x</a:t>
                      </a:r>
                      <a:r>
                        <a:rPr lang="en-US" sz="1800" dirty="0">
                          <a:effectLst/>
                        </a:rPr>
                        <a:t>, 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T</a:t>
                      </a:r>
                      <a:r>
                        <a:rPr lang="en-US" sz="1800" baseline="-25000">
                          <a:effectLst/>
                        </a:rPr>
                        <a:t>x1</a:t>
                      </a:r>
                      <a:r>
                        <a:rPr lang="en-US" sz="1800">
                          <a:effectLst/>
                        </a:rPr>
                        <a:t>, K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T</a:t>
                      </a:r>
                      <a:r>
                        <a:rPr lang="en-US" sz="1800" baseline="-25000">
                          <a:effectLst/>
                        </a:rPr>
                        <a:t>x2</a:t>
                      </a:r>
                      <a:r>
                        <a:rPr lang="en-US" sz="1800">
                          <a:effectLst/>
                        </a:rPr>
                        <a:t>, K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T</a:t>
                      </a:r>
                      <a:r>
                        <a:rPr lang="en-US" sz="1800" baseline="-25000">
                          <a:effectLst/>
                        </a:rPr>
                        <a:t>x3</a:t>
                      </a:r>
                      <a:r>
                        <a:rPr lang="ru-RU" sz="1800">
                          <a:effectLst/>
                        </a:rPr>
                        <a:t>, </a:t>
                      </a:r>
                      <a:r>
                        <a:rPr lang="en-US" sz="1800">
                          <a:effectLst/>
                        </a:rPr>
                        <a:t>K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∆T=T</a:t>
                      </a:r>
                      <a:r>
                        <a:rPr lang="en-US" sz="1800" baseline="-25000">
                          <a:effectLst/>
                        </a:rPr>
                        <a:t>x</a:t>
                      </a:r>
                      <a:r>
                        <a:rPr lang="en-US" sz="1800">
                          <a:effectLst/>
                        </a:rPr>
                        <a:t>-T</a:t>
                      </a:r>
                      <a:r>
                        <a:rPr lang="en-US" sz="1800" baseline="-25000">
                          <a:effectLst/>
                        </a:rPr>
                        <a:t>g</a:t>
                      </a:r>
                      <a:r>
                        <a:rPr lang="en-US" sz="1800">
                          <a:effectLst/>
                        </a:rPr>
                        <a:t>, K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T</a:t>
                      </a:r>
                      <a:r>
                        <a:rPr lang="en-US" sz="1800" baseline="-25000">
                          <a:effectLst/>
                        </a:rPr>
                        <a:t>rg</a:t>
                      </a:r>
                      <a:r>
                        <a:rPr lang="en-US" sz="1800">
                          <a:effectLst/>
                        </a:rPr>
                        <a:t>=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T</a:t>
                      </a:r>
                      <a:r>
                        <a:rPr lang="en-US" sz="1800" baseline="-25000">
                          <a:effectLst/>
                        </a:rPr>
                        <a:t>g</a:t>
                      </a:r>
                      <a:r>
                        <a:rPr lang="en-US" sz="1800">
                          <a:effectLst/>
                        </a:rPr>
                        <a:t>/T</a:t>
                      </a:r>
                      <a:r>
                        <a:rPr lang="en-US" sz="1800" baseline="-25000">
                          <a:effectLst/>
                        </a:rPr>
                        <a:t>l</a:t>
                      </a:r>
                      <a:r>
                        <a:rPr lang="ru-RU" sz="1800">
                          <a:effectLst/>
                        </a:rPr>
                        <a:t>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K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T</a:t>
                      </a:r>
                      <a:r>
                        <a:rPr lang="en-US" sz="1800" baseline="-25000" dirty="0">
                          <a:effectLst/>
                        </a:rPr>
                        <a:t>m</a:t>
                      </a:r>
                      <a:r>
                        <a:rPr lang="ru-RU" sz="1800" dirty="0">
                          <a:effectLst/>
                        </a:rPr>
                        <a:t>, </a:t>
                      </a:r>
                      <a:r>
                        <a:rPr lang="en-US" sz="1800" dirty="0">
                          <a:effectLst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T</a:t>
                      </a:r>
                      <a:r>
                        <a:rPr lang="en-US" sz="1800" baseline="-25000">
                          <a:effectLst/>
                        </a:rPr>
                        <a:t>l</a:t>
                      </a:r>
                      <a:r>
                        <a:rPr lang="en-US" sz="1800">
                          <a:effectLst/>
                        </a:rPr>
                        <a:t>, K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1210139"/>
                  </a:ext>
                </a:extLst>
              </a:tr>
              <a:tr h="514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#1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772.6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837</a:t>
                      </a:r>
                      <a:r>
                        <a:rPr lang="en-US" sz="1800">
                          <a:effectLst/>
                        </a:rPr>
                        <a:t>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839.4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933.5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999.3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66.8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0.547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819.9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889.4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6302703"/>
                  </a:ext>
                </a:extLst>
              </a:tr>
              <a:tr h="4605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#2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771.6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886.6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896.0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115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0.547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836.3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873.1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4678632"/>
                  </a:ext>
                </a:extLst>
              </a:tr>
              <a:tr h="4605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#3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776.6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878.1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897.0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101.5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0.555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827.4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882.8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6758467"/>
                  </a:ext>
                </a:extLst>
              </a:tr>
              <a:tr h="514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#4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742.9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779.3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781.3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798.5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953.9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36.4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0.523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869.3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877.1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2740559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3DA6D34-49E9-456C-B49D-6E2E3742F7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405441"/>
              </p:ext>
            </p:extLst>
          </p:nvPr>
        </p:nvGraphicFramePr>
        <p:xfrm>
          <a:off x="5667057" y="3909692"/>
          <a:ext cx="6392862" cy="2856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0910">
                  <a:extLst>
                    <a:ext uri="{9D8B030D-6E8A-4147-A177-3AD203B41FA5}">
                      <a16:colId xmlns:a16="http://schemas.microsoft.com/office/drawing/2014/main" val="711922188"/>
                    </a:ext>
                  </a:extLst>
                </a:gridCol>
                <a:gridCol w="1621862">
                  <a:extLst>
                    <a:ext uri="{9D8B030D-6E8A-4147-A177-3AD203B41FA5}">
                      <a16:colId xmlns:a16="http://schemas.microsoft.com/office/drawing/2014/main" val="522307566"/>
                    </a:ext>
                  </a:extLst>
                </a:gridCol>
                <a:gridCol w="1599300">
                  <a:extLst>
                    <a:ext uri="{9D8B030D-6E8A-4147-A177-3AD203B41FA5}">
                      <a16:colId xmlns:a16="http://schemas.microsoft.com/office/drawing/2014/main" val="503756962"/>
                    </a:ext>
                  </a:extLst>
                </a:gridCol>
                <a:gridCol w="1580210">
                  <a:extLst>
                    <a:ext uri="{9D8B030D-6E8A-4147-A177-3AD203B41FA5}">
                      <a16:colId xmlns:a16="http://schemas.microsoft.com/office/drawing/2014/main" val="2223176441"/>
                    </a:ext>
                  </a:extLst>
                </a:gridCol>
                <a:gridCol w="980580">
                  <a:extLst>
                    <a:ext uri="{9D8B030D-6E8A-4147-A177-3AD203B41FA5}">
                      <a16:colId xmlns:a16="http://schemas.microsoft.com/office/drawing/2014/main" val="1836832083"/>
                    </a:ext>
                  </a:extLst>
                </a:gridCol>
              </a:tblGrid>
              <a:tr h="852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№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Состав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Ec</a:t>
                      </a:r>
                      <a:r>
                        <a:rPr lang="en-US" sz="1800" baseline="-25000">
                          <a:effectLst/>
                        </a:rPr>
                        <a:t>1</a:t>
                      </a:r>
                      <a:r>
                        <a:rPr lang="en-US" sz="1800">
                          <a:effectLst/>
                        </a:rPr>
                        <a:t>, </a:t>
                      </a:r>
                      <a:r>
                        <a:rPr lang="ru-RU" sz="1800">
                          <a:effectLst/>
                        </a:rPr>
                        <a:t>кДж/моль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Ec</a:t>
                      </a:r>
                      <a:r>
                        <a:rPr lang="en-US" sz="1800" baseline="-25000">
                          <a:effectLst/>
                        </a:rPr>
                        <a:t>2</a:t>
                      </a:r>
                      <a:r>
                        <a:rPr lang="en-US" sz="1800">
                          <a:effectLst/>
                        </a:rPr>
                        <a:t>,</a:t>
                      </a:r>
                      <a:r>
                        <a:rPr lang="ru-RU" sz="1800">
                          <a:effectLst/>
                        </a:rPr>
                        <a:t> кДж/моль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Ec</a:t>
                      </a:r>
                      <a:r>
                        <a:rPr lang="en-US" sz="1800" baseline="-25000">
                          <a:effectLst/>
                        </a:rPr>
                        <a:t>3</a:t>
                      </a:r>
                      <a:r>
                        <a:rPr lang="en-US" sz="1800">
                          <a:effectLst/>
                        </a:rPr>
                        <a:t>,</a:t>
                      </a:r>
                      <a:r>
                        <a:rPr lang="ru-RU" sz="1800">
                          <a:effectLst/>
                        </a:rPr>
                        <a:t> кДж/моль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3585484"/>
                  </a:ext>
                </a:extLst>
              </a:tr>
              <a:tr h="275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r>
                        <a:rPr lang="en-US" sz="1800">
                          <a:effectLst/>
                        </a:rPr>
                        <a:t>K15Li80Ge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823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689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875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1244620"/>
                  </a:ext>
                </a:extLst>
              </a:tr>
              <a:tr h="275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10K10Li80Ge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319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8983855"/>
                  </a:ext>
                </a:extLst>
              </a:tr>
              <a:tr h="275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15K5Li80Ge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298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108073"/>
                  </a:ext>
                </a:extLst>
              </a:tr>
              <a:tr h="275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20K10Li70Ge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563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303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562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0046933"/>
                  </a:ext>
                </a:extLst>
              </a:tr>
              <a:tr h="564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GeO</a:t>
                      </a:r>
                      <a:r>
                        <a:rPr lang="en-US" sz="1800" baseline="-250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254,75 [</a:t>
                      </a:r>
                      <a:r>
                        <a:rPr lang="en-US" sz="1800" dirty="0" err="1">
                          <a:effectLst/>
                        </a:rPr>
                        <a:t>Plonska</a:t>
                      </a:r>
                      <a:r>
                        <a:rPr lang="en-US" sz="1800" dirty="0">
                          <a:effectLst/>
                        </a:rPr>
                        <a:t> et al, 2020]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0659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7067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76E085-A8AC-45CD-ADFE-E900F1F13F51}"/>
              </a:ext>
            </a:extLst>
          </p:cNvPr>
          <p:cNvSpPr txBox="1"/>
          <p:nvPr/>
        </p:nvSpPr>
        <p:spPr>
          <a:xfrm>
            <a:off x="924781" y="151179"/>
            <a:ext cx="1051515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Выводы: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Показано, что метод ДТА универсальный для большинства природных и синтетических объектов;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Находит применение как самостоятельный метод или в сочетании с другими методами, например, очень часто с рентгеноструктурным анализом;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Применяется в науке, технике, промышленности.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В минералогии служит трем целям:</a:t>
            </a:r>
          </a:p>
          <a:p>
            <a:r>
              <a:rPr lang="ru-RU" sz="2800" dirty="0"/>
              <a:t>-   Для качественной идентификации минералов и       (полу)количественного определения компонентов пород и почв.</a:t>
            </a:r>
          </a:p>
          <a:p>
            <a:pPr marL="457200" indent="-457200" algn="just">
              <a:buFontTx/>
              <a:buChar char="-"/>
            </a:pPr>
            <a:r>
              <a:rPr lang="ru-RU" sz="2800" dirty="0"/>
              <a:t>Для выяснения </a:t>
            </a:r>
            <a:r>
              <a:rPr lang="ru-RU" sz="2800" dirty="0" err="1"/>
              <a:t>кристалло</a:t>
            </a:r>
            <a:r>
              <a:rPr lang="ru-RU" sz="2800" dirty="0"/>
              <a:t>-физических и </a:t>
            </a:r>
            <a:r>
              <a:rPr lang="ru-RU" sz="2800" dirty="0" err="1"/>
              <a:t>кристалло</a:t>
            </a:r>
            <a:r>
              <a:rPr lang="ru-RU" sz="2800" dirty="0"/>
              <a:t>-химических свойств, в том числе кинетики и термодинамики, фазового равновесия и равновесия протекающих реакций.</a:t>
            </a:r>
          </a:p>
          <a:p>
            <a:pPr marL="457200" indent="-457200">
              <a:buFontTx/>
              <a:buChar char="-"/>
            </a:pPr>
            <a:r>
              <a:rPr lang="ru-RU" sz="2800" dirty="0"/>
              <a:t>Для специальных </a:t>
            </a:r>
            <a:r>
              <a:rPr lang="ru-RU" sz="2800" dirty="0" err="1"/>
              <a:t>петрогенетических</a:t>
            </a:r>
            <a:r>
              <a:rPr lang="ru-RU" sz="2800" dirty="0"/>
              <a:t> исследований.</a:t>
            </a:r>
          </a:p>
          <a:p>
            <a:r>
              <a:rPr lang="ru-RU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59798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57153-E617-4608-91C9-6F6777B36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47"/>
            <a:ext cx="11908691" cy="715581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+mn-lt"/>
              </a:rPr>
              <a:t>Термический анализ соединений платины с висмутом (аналогов природных минералов платиновой группы).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1E7B13-6E1F-4537-9378-6FD4FE405E21}"/>
              </a:ext>
            </a:extLst>
          </p:cNvPr>
          <p:cNvSpPr txBox="1"/>
          <p:nvPr/>
        </p:nvSpPr>
        <p:spPr>
          <a:xfrm>
            <a:off x="5881051" y="4517746"/>
            <a:ext cx="63109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Измерения выполнены: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dirty="0"/>
              <a:t>в токе очищенного </a:t>
            </a:r>
            <a:r>
              <a:rPr lang="ru-RU" sz="1400" dirty="0">
                <a:solidFill>
                  <a:schemeClr val="accent1"/>
                </a:solidFill>
              </a:rPr>
              <a:t>аргона</a:t>
            </a:r>
            <a:r>
              <a:rPr lang="ru-RU" sz="1400" dirty="0"/>
              <a:t> при скоростях сканирования </a:t>
            </a:r>
            <a:r>
              <a:rPr lang="ru-RU" sz="1400" dirty="0">
                <a:solidFill>
                  <a:schemeClr val="accent1"/>
                </a:solidFill>
              </a:rPr>
              <a:t>10 К/мин, </a:t>
            </a:r>
            <a:r>
              <a:rPr lang="ru-RU" sz="1400" dirty="0"/>
              <a:t>предварительно рабочая камера </a:t>
            </a:r>
            <a:r>
              <a:rPr lang="ru-RU" sz="1400" dirty="0" err="1"/>
              <a:t>вакуумировалась</a:t>
            </a:r>
            <a:r>
              <a:rPr lang="ru-RU" sz="1400" dirty="0">
                <a:solidFill>
                  <a:schemeClr val="accent1"/>
                </a:solidFill>
              </a:rPr>
              <a:t>.</a:t>
            </a:r>
            <a:endParaRPr lang="ru-RU" sz="1400" dirty="0"/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ru-RU" sz="1400" dirty="0"/>
              <a:t>в тиглях из оксида алюминия. 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F14AF8-2E5C-4CB2-8981-4A9ABCBDE5F3}"/>
              </a:ext>
            </a:extLst>
          </p:cNvPr>
          <p:cNvSpPr txBox="1"/>
          <p:nvPr/>
        </p:nvSpPr>
        <p:spPr>
          <a:xfrm>
            <a:off x="5805986" y="3379194"/>
            <a:ext cx="6212358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/>
              <a:t>  </a:t>
            </a:r>
            <a:r>
              <a:rPr lang="ru-RU" sz="1350" b="1" dirty="0"/>
              <a:t>Основная проблема</a:t>
            </a:r>
            <a:r>
              <a:rPr lang="ru-RU" sz="1350" dirty="0"/>
              <a:t>: в литературе разнятся данные о температурах полиморфных превращении и о </a:t>
            </a:r>
            <a:r>
              <a:rPr lang="ru-RU" sz="1600" dirty="0"/>
              <a:t>наличии</a:t>
            </a:r>
            <a:r>
              <a:rPr lang="ru-RU" sz="1350" dirty="0"/>
              <a:t> </a:t>
            </a:r>
            <a:r>
              <a:rPr lang="en-US" sz="1350" dirty="0">
                <a:latin typeface="Symbol" panose="05050102010706020507" pitchFamily="18" charset="2"/>
              </a:rPr>
              <a:t>d</a:t>
            </a:r>
            <a:r>
              <a:rPr lang="ru-RU" sz="1350" dirty="0">
                <a:latin typeface="Symbol" panose="05050102010706020507" pitchFamily="18" charset="2"/>
              </a:rPr>
              <a:t>-</a:t>
            </a:r>
            <a:r>
              <a:rPr lang="ru-RU" sz="1350" dirty="0"/>
              <a:t>фазы в соединении </a:t>
            </a:r>
            <a:r>
              <a:rPr lang="en-US" sz="1350" dirty="0"/>
              <a:t>PtBi</a:t>
            </a:r>
            <a:r>
              <a:rPr lang="en-US" sz="825" dirty="0"/>
              <a:t>2</a:t>
            </a:r>
            <a:r>
              <a:rPr lang="en-US" sz="1350" dirty="0"/>
              <a:t>.</a:t>
            </a:r>
            <a:endParaRPr lang="ru-RU" sz="1350" dirty="0"/>
          </a:p>
          <a:p>
            <a:pPr algn="just"/>
            <a:r>
              <a:rPr lang="ru-RU" sz="1350" dirty="0"/>
              <a:t>   </a:t>
            </a:r>
            <a:r>
              <a:rPr lang="ru-RU" sz="1350" b="1" dirty="0"/>
              <a:t>Цель:</a:t>
            </a:r>
            <a:r>
              <a:rPr lang="ru-RU" sz="1350" dirty="0"/>
              <a:t> уточнение температур полиморфных превращений и подтверждение или опровержение существования теоретической фазы соединения </a:t>
            </a:r>
            <a:r>
              <a:rPr lang="en-US" sz="1350" dirty="0"/>
              <a:t>PtBi</a:t>
            </a:r>
            <a:r>
              <a:rPr lang="en-US" sz="825" dirty="0"/>
              <a:t>2</a:t>
            </a:r>
            <a:r>
              <a:rPr lang="en-US" sz="1350" dirty="0"/>
              <a:t>.</a:t>
            </a:r>
            <a:endParaRPr lang="ru-RU" sz="135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CC2F044-44BB-44FA-9C2A-7DEF78EAA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59"/>
          <a:stretch/>
        </p:blipFill>
        <p:spPr>
          <a:xfrm>
            <a:off x="1045545" y="3466882"/>
            <a:ext cx="4617829" cy="26230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05BDE72-1B9B-48A4-B209-0978D7332BE2}"/>
              </a:ext>
            </a:extLst>
          </p:cNvPr>
          <p:cNvSpPr txBox="1"/>
          <p:nvPr/>
        </p:nvSpPr>
        <p:spPr>
          <a:xfrm>
            <a:off x="3354460" y="3604496"/>
            <a:ext cx="73840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latin typeface="Symbol" panose="05050102010706020507" pitchFamily="18" charset="2"/>
              </a:rPr>
              <a:t>b-g </a:t>
            </a:r>
            <a:r>
              <a:rPr lang="ru-RU" sz="825" dirty="0"/>
              <a:t>переход</a:t>
            </a:r>
            <a:endParaRPr lang="en-US" sz="825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FB6935-D7DB-4C00-9B2D-735BC9B88221}"/>
              </a:ext>
            </a:extLst>
          </p:cNvPr>
          <p:cNvSpPr txBox="1"/>
          <p:nvPr/>
        </p:nvSpPr>
        <p:spPr>
          <a:xfrm>
            <a:off x="4319136" y="3646575"/>
            <a:ext cx="59680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latin typeface="Symbol" panose="05050102010706020507" pitchFamily="18" charset="2"/>
              </a:rPr>
              <a:t>g</a:t>
            </a:r>
            <a:r>
              <a:rPr lang="ru-RU" sz="825" dirty="0"/>
              <a:t>-</a:t>
            </a:r>
            <a:r>
              <a:rPr lang="en-US" sz="825" dirty="0">
                <a:latin typeface="Symbol" panose="05050102010706020507" pitchFamily="18" charset="2"/>
              </a:rPr>
              <a:t>d</a:t>
            </a:r>
            <a:r>
              <a:rPr lang="ru-RU" sz="825" dirty="0">
                <a:latin typeface="Symbol" panose="05050102010706020507" pitchFamily="18" charset="2"/>
              </a:rPr>
              <a:t> </a:t>
            </a:r>
            <a:r>
              <a:rPr lang="ru-RU" sz="825" dirty="0"/>
              <a:t>переход</a:t>
            </a:r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id="{2BB45DC5-EC0E-4526-AD64-A65C5EF95AB9}"/>
              </a:ext>
            </a:extLst>
          </p:cNvPr>
          <p:cNvSpPr/>
          <p:nvPr/>
        </p:nvSpPr>
        <p:spPr>
          <a:xfrm>
            <a:off x="4763417" y="3679254"/>
            <a:ext cx="172202" cy="2159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7098F5-D0A5-4DB8-A77E-31391A2F4ABF}"/>
              </a:ext>
            </a:extLst>
          </p:cNvPr>
          <p:cNvSpPr txBox="1"/>
          <p:nvPr/>
        </p:nvSpPr>
        <p:spPr>
          <a:xfrm>
            <a:off x="4600364" y="3449395"/>
            <a:ext cx="498308" cy="427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>
                <a:latin typeface="Symbol" panose="05050102010706020507" pitchFamily="18" charset="2"/>
              </a:rPr>
              <a:t>d</a:t>
            </a:r>
            <a:r>
              <a:rPr lang="ru-RU" sz="825" dirty="0"/>
              <a:t>-фаза</a:t>
            </a:r>
          </a:p>
          <a:p>
            <a:endParaRPr lang="ru-RU" sz="135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F67246-C35B-4708-A8A0-9C16CA671AA2}"/>
              </a:ext>
            </a:extLst>
          </p:cNvPr>
          <p:cNvSpPr txBox="1"/>
          <p:nvPr/>
        </p:nvSpPr>
        <p:spPr>
          <a:xfrm>
            <a:off x="403731" y="6089967"/>
            <a:ext cx="11788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Вывод: зафиксированы</a:t>
            </a:r>
            <a:r>
              <a:rPr lang="en-US" sz="2000" dirty="0"/>
              <a:t> 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ru-RU" sz="2000" dirty="0">
                <a:latin typeface="Symbol" panose="05050102010706020507" pitchFamily="18" charset="2"/>
              </a:rPr>
              <a:t> </a:t>
            </a:r>
            <a:r>
              <a:rPr lang="en-US" sz="2000" dirty="0">
                <a:latin typeface="Symbol" panose="05050102010706020507" pitchFamily="18" charset="2"/>
              </a:rPr>
              <a:t>-d</a:t>
            </a:r>
            <a:r>
              <a:rPr lang="ru-RU" sz="2000" dirty="0"/>
              <a:t>-переход и наличие </a:t>
            </a:r>
            <a:r>
              <a:rPr lang="en-US" sz="2000" dirty="0">
                <a:latin typeface="Symbol" panose="05050102010706020507" pitchFamily="18" charset="2"/>
              </a:rPr>
              <a:t>d </a:t>
            </a:r>
            <a:r>
              <a:rPr lang="ru-RU" sz="2000" dirty="0">
                <a:latin typeface="Symbol" panose="05050102010706020507" pitchFamily="18" charset="2"/>
              </a:rPr>
              <a:t>- </a:t>
            </a:r>
            <a:r>
              <a:rPr lang="ru-RU" sz="2000" dirty="0"/>
              <a:t>фазы в </a:t>
            </a:r>
            <a:r>
              <a:rPr lang="en-US" sz="2000" dirty="0"/>
              <a:t> </a:t>
            </a:r>
            <a:r>
              <a:rPr lang="ru-RU" sz="2000" dirty="0"/>
              <a:t>узком интервале температур 631-645 °С ; уточнены температуры полиморфных превращений в соединении</a:t>
            </a:r>
            <a:r>
              <a:rPr lang="en-US" sz="2000" dirty="0"/>
              <a:t> PtBi2</a:t>
            </a:r>
            <a:r>
              <a:rPr lang="ru-RU" sz="20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A8D731-1410-41E2-AA32-EE1E8A70D9BF}"/>
              </a:ext>
            </a:extLst>
          </p:cNvPr>
          <p:cNvSpPr txBox="1"/>
          <p:nvPr/>
        </p:nvSpPr>
        <p:spPr>
          <a:xfrm>
            <a:off x="173656" y="849414"/>
            <a:ext cx="115613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Минерал - платиноид </a:t>
            </a:r>
            <a:r>
              <a:rPr lang="en-US" dirty="0" err="1"/>
              <a:t>PtBi</a:t>
            </a:r>
            <a:r>
              <a:rPr lang="ru-RU" baseline="-25000" dirty="0"/>
              <a:t>2</a:t>
            </a:r>
            <a:r>
              <a:rPr lang="ru-RU" dirty="0"/>
              <a:t> – пиритового типа с кубической решеткой, т.е. существует в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ru-RU" dirty="0"/>
              <a:t> – фазе, (т.е. среднетемпературной, которая образуется выше 260°С у синтезированного).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Синтезированное соединение </a:t>
            </a:r>
            <a:r>
              <a:rPr lang="en-US" dirty="0" err="1"/>
              <a:t>PtBi</a:t>
            </a:r>
            <a:r>
              <a:rPr lang="ru-RU" baseline="-25000" dirty="0"/>
              <a:t>2</a:t>
            </a:r>
            <a:r>
              <a:rPr lang="ru-RU" dirty="0"/>
              <a:t> существует в 4-х различных модификациях (</a:t>
            </a:r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ru-RU" dirty="0"/>
              <a:t>-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ru-RU" dirty="0"/>
              <a:t>-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ru-RU" dirty="0"/>
              <a:t>-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ru-RU" dirty="0"/>
              <a:t>),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ru-RU" dirty="0"/>
              <a:t> – кубическая решетка; температуры полиморфных превращений разнятся в литературе;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PtBi</a:t>
            </a:r>
            <a:r>
              <a:rPr lang="ru-RU" baseline="-25000" dirty="0"/>
              <a:t>2</a:t>
            </a:r>
            <a:r>
              <a:rPr lang="ru-RU" dirty="0"/>
              <a:t> - немагнитные соединения (называют еще полуметаллом Дирака), демонстрирующие </a:t>
            </a:r>
            <a:r>
              <a:rPr lang="ru-RU" b="1" dirty="0"/>
              <a:t>чрезвычайно</a:t>
            </a:r>
            <a:r>
              <a:rPr lang="ru-RU" dirty="0"/>
              <a:t> большое </a:t>
            </a:r>
            <a:r>
              <a:rPr lang="ru-RU" dirty="0" err="1"/>
              <a:t>магнитосопротивление</a:t>
            </a:r>
            <a:r>
              <a:rPr lang="ru-RU" dirty="0"/>
              <a:t>, привлекают большое внимание исследователей из-за их потенциального применения в области </a:t>
            </a:r>
            <a:r>
              <a:rPr lang="ru-RU" b="1" dirty="0" err="1"/>
              <a:t>спинтроники</a:t>
            </a:r>
            <a:r>
              <a:rPr lang="ru-RU" b="1" dirty="0"/>
              <a:t>;</a:t>
            </a:r>
            <a:r>
              <a:rPr lang="ru-RU" dirty="0"/>
              <a:t> причем </a:t>
            </a:r>
            <a:r>
              <a:rPr lang="en-US" dirty="0" err="1"/>
              <a:t>PtBi</a:t>
            </a:r>
            <a:r>
              <a:rPr lang="ru-RU" baseline="-25000" dirty="0"/>
              <a:t>2 </a:t>
            </a:r>
            <a:r>
              <a:rPr lang="ru-RU" dirty="0"/>
              <a:t>демонстрирует большое линейное </a:t>
            </a:r>
            <a:r>
              <a:rPr lang="ru-RU" dirty="0" err="1"/>
              <a:t>магнитосопротивление</a:t>
            </a:r>
            <a:r>
              <a:rPr lang="ru-RU" dirty="0"/>
              <a:t> как в гексагональной (</a:t>
            </a:r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ru-RU" dirty="0"/>
              <a:t>-фаза), так и в пиритной кристаллической структуре (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ru-RU" dirty="0"/>
              <a:t> – фазе);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PtBi</a:t>
            </a:r>
            <a:r>
              <a:rPr lang="ru-RU" baseline="-25000" dirty="0"/>
              <a:t>2 </a:t>
            </a:r>
            <a:r>
              <a:rPr lang="ru-RU" dirty="0"/>
              <a:t>возможный кандидат на топологический сверхпроводник, по аналогии с недавно предложенным β − PdBi</a:t>
            </a:r>
            <a:r>
              <a:rPr lang="ru-RU" baseline="-25000" dirty="0"/>
              <a:t>2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8816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FE331C-2ACB-41AA-A92F-A6191DACF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4"/>
          <a:stretch/>
        </p:blipFill>
        <p:spPr>
          <a:xfrm>
            <a:off x="6380204" y="3861557"/>
            <a:ext cx="4140506" cy="25950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F23C08-57D3-41F3-9DF8-70E5CB96E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4"/>
          <a:stretch/>
        </p:blipFill>
        <p:spPr>
          <a:xfrm>
            <a:off x="1671291" y="809298"/>
            <a:ext cx="4588611" cy="27542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E1E5E2-1302-42E3-BF38-63E5F2AF3D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74"/>
          <a:stretch/>
        </p:blipFill>
        <p:spPr>
          <a:xfrm>
            <a:off x="1671291" y="3861556"/>
            <a:ext cx="4588611" cy="25950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A909A9-C1B0-4AB9-A30C-D1B8373A61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74"/>
          <a:stretch/>
        </p:blipFill>
        <p:spPr>
          <a:xfrm>
            <a:off x="6380204" y="809298"/>
            <a:ext cx="4140506" cy="27542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A0354B-8021-42E7-AA06-458A029EA8A5}"/>
              </a:ext>
            </a:extLst>
          </p:cNvPr>
          <p:cNvSpPr txBox="1"/>
          <p:nvPr/>
        </p:nvSpPr>
        <p:spPr>
          <a:xfrm>
            <a:off x="3693543" y="216735"/>
            <a:ext cx="5132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Данные по ДТА для </a:t>
            </a:r>
            <a:r>
              <a:rPr lang="en-US" dirty="0"/>
              <a:t>Pt –</a:t>
            </a:r>
            <a:r>
              <a:rPr lang="ru-RU" dirty="0"/>
              <a:t>содержащих сплавов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4D5ADA-0398-4919-9032-91D4F2B8B24F}"/>
              </a:ext>
            </a:extLst>
          </p:cNvPr>
          <p:cNvSpPr txBox="1"/>
          <p:nvPr/>
        </p:nvSpPr>
        <p:spPr>
          <a:xfrm>
            <a:off x="6993148" y="4132054"/>
            <a:ext cx="802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PtTe</a:t>
            </a:r>
            <a:r>
              <a:rPr lang="en-US" sz="1200" baseline="-25000" dirty="0"/>
              <a:t>2</a:t>
            </a:r>
            <a:endParaRPr lang="ru-RU" sz="1200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551C82-F201-419B-8D2D-FF1EE1EE676E}"/>
              </a:ext>
            </a:extLst>
          </p:cNvPr>
          <p:cNvSpPr txBox="1"/>
          <p:nvPr/>
        </p:nvSpPr>
        <p:spPr>
          <a:xfrm>
            <a:off x="7076537" y="953516"/>
            <a:ext cx="802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PtBi</a:t>
            </a:r>
            <a:r>
              <a:rPr lang="en-US" sz="1200" baseline="-25000" dirty="0"/>
              <a:t>2</a:t>
            </a:r>
            <a:endParaRPr lang="ru-RU" sz="1200" baseline="-25000" dirty="0"/>
          </a:p>
        </p:txBody>
      </p:sp>
    </p:spTree>
    <p:extLst>
      <p:ext uri="{BB962C8B-B14F-4D97-AF65-F5344CB8AC3E}">
        <p14:creationId xmlns:p14="http://schemas.microsoft.com/office/powerpoint/2010/main" val="1184690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BE44F8-907F-4AB8-9DA2-1127B9B95BBE}"/>
              </a:ext>
            </a:extLst>
          </p:cNvPr>
          <p:cNvSpPr txBox="1"/>
          <p:nvPr/>
        </p:nvSpPr>
        <p:spPr>
          <a:xfrm>
            <a:off x="3355087" y="308050"/>
            <a:ext cx="5278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Виды термического анализа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4E8E61-157A-BF90-6E67-9F0E58416887}"/>
              </a:ext>
            </a:extLst>
          </p:cNvPr>
          <p:cNvSpPr txBox="1"/>
          <p:nvPr/>
        </p:nvSpPr>
        <p:spPr>
          <a:xfrm>
            <a:off x="1116496" y="1107207"/>
            <a:ext cx="99590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Дифференциальный термический анализ (ДТА) – измеряется разность температур</a:t>
            </a:r>
          </a:p>
          <a:p>
            <a:r>
              <a:rPr lang="ru-RU" sz="2800" dirty="0"/>
              <a:t> между эталоном и образцом.</a:t>
            </a:r>
          </a:p>
          <a:p>
            <a:endParaRPr lang="ru-R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Дифференциальная сканирующая калориметрия (ДСК) – измеряется разность тепловых потоков</a:t>
            </a:r>
          </a:p>
          <a:p>
            <a:r>
              <a:rPr lang="ru-RU" sz="2800" dirty="0"/>
              <a:t> между эталоном и образцом.</a:t>
            </a:r>
          </a:p>
          <a:p>
            <a:endParaRPr lang="ru-R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Синхронный термический анализ (СТА) – комбинация методов ДСК и ДТА с измерением изменения массы вещества (ТГ)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57267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CF5A026D-4813-46C0-8436-7686F0F53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" t="16254" r="5111" b="7408"/>
          <a:stretch/>
        </p:blipFill>
        <p:spPr bwMode="auto">
          <a:xfrm>
            <a:off x="1532504" y="1066800"/>
            <a:ext cx="859028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F470A0-2E32-483F-9802-C3B708BDD072}"/>
              </a:ext>
            </a:extLst>
          </p:cNvPr>
          <p:cNvSpPr txBox="1"/>
          <p:nvPr/>
        </p:nvSpPr>
        <p:spPr>
          <a:xfrm>
            <a:off x="253091" y="335280"/>
            <a:ext cx="11938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Принципиальная электрическая схема пирометра Н.С. Курнакова</a:t>
            </a:r>
          </a:p>
        </p:txBody>
      </p:sp>
    </p:spTree>
    <p:extLst>
      <p:ext uri="{BB962C8B-B14F-4D97-AF65-F5344CB8AC3E}">
        <p14:creationId xmlns:p14="http://schemas.microsoft.com/office/powerpoint/2010/main" val="4209714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DA049D-136C-2B33-0D39-C21373472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83" t="25333" r="41417" b="14815"/>
          <a:stretch/>
        </p:blipFill>
        <p:spPr>
          <a:xfrm>
            <a:off x="1366300" y="172518"/>
            <a:ext cx="8582770" cy="635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77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07244AC7-FADF-44BC-B2D3-DA9A6BEEB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" t="21481" r="4222" b="9926"/>
          <a:stretch/>
        </p:blipFill>
        <p:spPr bwMode="auto">
          <a:xfrm>
            <a:off x="1410495" y="1124723"/>
            <a:ext cx="9623265" cy="5507505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9142DF-04C9-43A9-A62E-336C94C8798F}"/>
              </a:ext>
            </a:extLst>
          </p:cNvPr>
          <p:cNvSpPr txBox="1"/>
          <p:nvPr/>
        </p:nvSpPr>
        <p:spPr>
          <a:xfrm>
            <a:off x="1889760" y="388332"/>
            <a:ext cx="8807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Дифференциальный сканирующий калориметр</a:t>
            </a:r>
          </a:p>
        </p:txBody>
      </p:sp>
    </p:spTree>
    <p:extLst>
      <p:ext uri="{BB962C8B-B14F-4D97-AF65-F5344CB8AC3E}">
        <p14:creationId xmlns:p14="http://schemas.microsoft.com/office/powerpoint/2010/main" val="3638170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9264</TotalTime>
  <Words>2367</Words>
  <Application>Microsoft Office PowerPoint</Application>
  <PresentationFormat>Широкоэкранный</PresentationFormat>
  <Paragraphs>356</Paragraphs>
  <Slides>55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мы можем исследуем?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Термический анализ соединений платины с висмутом (аналогов природных минералов платиновой группы).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Упорова</dc:creator>
  <cp:lastModifiedBy>Наталья Упорова</cp:lastModifiedBy>
  <cp:revision>51</cp:revision>
  <dcterms:created xsi:type="dcterms:W3CDTF">2021-10-18T05:29:08Z</dcterms:created>
  <dcterms:modified xsi:type="dcterms:W3CDTF">2025-09-18T07:35:34Z</dcterms:modified>
</cp:coreProperties>
</file>